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sldIdLst>
    <p:sldId id="256" r:id="rId2"/>
    <p:sldId id="257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27" r:id="rId68"/>
    <p:sldId id="328" r:id="rId69"/>
    <p:sldId id="329" r:id="rId70"/>
    <p:sldId id="330" r:id="rId71"/>
    <p:sldId id="258" r:id="rId72"/>
    <p:sldId id="259" r:id="rId73"/>
    <p:sldId id="260" r:id="rId74"/>
    <p:sldId id="261" r:id="rId75"/>
    <p:sldId id="262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4"/>
  </p:normalViewPr>
  <p:slideViewPr>
    <p:cSldViewPr snapToGrid="0" snapToObjects="1">
      <p:cViewPr varScale="1">
        <p:scale>
          <a:sx n="108" d="100"/>
          <a:sy n="108" d="100"/>
        </p:scale>
        <p:origin x="7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notesMaster" Target="notesMasters/notesMaster1.xml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Relationship Id="rId2" Type="http://schemas.openxmlformats.org/officeDocument/2006/relationships/image" Target="../media/image43.emf"/><Relationship Id="rId3" Type="http://schemas.openxmlformats.org/officeDocument/2006/relationships/image" Target="../media/image4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Relationship Id="rId2" Type="http://schemas.openxmlformats.org/officeDocument/2006/relationships/image" Target="../media/image5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Relationship Id="rId2" Type="http://schemas.openxmlformats.org/officeDocument/2006/relationships/image" Target="../media/image56.emf"/><Relationship Id="rId3" Type="http://schemas.openxmlformats.org/officeDocument/2006/relationships/image" Target="../media/image57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6" Type="http://schemas.openxmlformats.org/officeDocument/2006/relationships/image" Target="../media/image64.emf"/><Relationship Id="rId1" Type="http://schemas.openxmlformats.org/officeDocument/2006/relationships/image" Target="../media/image59.emf"/><Relationship Id="rId2" Type="http://schemas.openxmlformats.org/officeDocument/2006/relationships/image" Target="../media/image60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6" Type="http://schemas.openxmlformats.org/officeDocument/2006/relationships/image" Target="../media/image64.emf"/><Relationship Id="rId7" Type="http://schemas.openxmlformats.org/officeDocument/2006/relationships/image" Target="../media/image65.emf"/><Relationship Id="rId8" Type="http://schemas.openxmlformats.org/officeDocument/2006/relationships/image" Target="../media/image66.emf"/><Relationship Id="rId9" Type="http://schemas.openxmlformats.org/officeDocument/2006/relationships/image" Target="../media/image67.emf"/><Relationship Id="rId1" Type="http://schemas.openxmlformats.org/officeDocument/2006/relationships/image" Target="../media/image59.emf"/><Relationship Id="rId2" Type="http://schemas.openxmlformats.org/officeDocument/2006/relationships/image" Target="../media/image60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6" Type="http://schemas.openxmlformats.org/officeDocument/2006/relationships/image" Target="../media/image64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image" Target="../media/image59.emf"/><Relationship Id="rId2" Type="http://schemas.openxmlformats.org/officeDocument/2006/relationships/image" Target="../media/image60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6" Type="http://schemas.openxmlformats.org/officeDocument/2006/relationships/image" Target="../media/image64.emf"/><Relationship Id="rId7" Type="http://schemas.openxmlformats.org/officeDocument/2006/relationships/image" Target="../media/image68.emf"/><Relationship Id="rId8" Type="http://schemas.openxmlformats.org/officeDocument/2006/relationships/image" Target="../media/image70.emf"/><Relationship Id="rId9" Type="http://schemas.openxmlformats.org/officeDocument/2006/relationships/image" Target="../media/image71.emf"/><Relationship Id="rId1" Type="http://schemas.openxmlformats.org/officeDocument/2006/relationships/image" Target="../media/image59.emf"/><Relationship Id="rId2" Type="http://schemas.openxmlformats.org/officeDocument/2006/relationships/image" Target="../media/image60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6" Type="http://schemas.openxmlformats.org/officeDocument/2006/relationships/image" Target="../media/image64.emf"/><Relationship Id="rId7" Type="http://schemas.openxmlformats.org/officeDocument/2006/relationships/image" Target="../media/image68.emf"/><Relationship Id="rId8" Type="http://schemas.openxmlformats.org/officeDocument/2006/relationships/image" Target="../media/image72.emf"/><Relationship Id="rId9" Type="http://schemas.openxmlformats.org/officeDocument/2006/relationships/image" Target="../media/image73.emf"/><Relationship Id="rId1" Type="http://schemas.openxmlformats.org/officeDocument/2006/relationships/image" Target="../media/image59.emf"/><Relationship Id="rId2" Type="http://schemas.openxmlformats.org/officeDocument/2006/relationships/image" Target="../media/image6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6" Type="http://schemas.openxmlformats.org/officeDocument/2006/relationships/image" Target="../media/image64.emf"/><Relationship Id="rId7" Type="http://schemas.openxmlformats.org/officeDocument/2006/relationships/image" Target="../media/image74.emf"/><Relationship Id="rId8" Type="http://schemas.openxmlformats.org/officeDocument/2006/relationships/image" Target="../media/image75.emf"/><Relationship Id="rId9" Type="http://schemas.openxmlformats.org/officeDocument/2006/relationships/image" Target="../media/image68.emf"/><Relationship Id="rId1" Type="http://schemas.openxmlformats.org/officeDocument/2006/relationships/image" Target="../media/image59.emf"/><Relationship Id="rId2" Type="http://schemas.openxmlformats.org/officeDocument/2006/relationships/image" Target="../media/image60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6" Type="http://schemas.openxmlformats.org/officeDocument/2006/relationships/image" Target="../media/image64.emf"/><Relationship Id="rId7" Type="http://schemas.openxmlformats.org/officeDocument/2006/relationships/image" Target="../media/image74.emf"/><Relationship Id="rId8" Type="http://schemas.openxmlformats.org/officeDocument/2006/relationships/image" Target="../media/image75.emf"/><Relationship Id="rId9" Type="http://schemas.openxmlformats.org/officeDocument/2006/relationships/image" Target="../media/image68.emf"/><Relationship Id="rId10" Type="http://schemas.openxmlformats.org/officeDocument/2006/relationships/image" Target="../media/image76.emf"/><Relationship Id="rId11" Type="http://schemas.openxmlformats.org/officeDocument/2006/relationships/image" Target="../media/image77.emf"/><Relationship Id="rId1" Type="http://schemas.openxmlformats.org/officeDocument/2006/relationships/image" Target="../media/image59.emf"/><Relationship Id="rId2" Type="http://schemas.openxmlformats.org/officeDocument/2006/relationships/image" Target="../media/image60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6" Type="http://schemas.openxmlformats.org/officeDocument/2006/relationships/image" Target="../media/image64.emf"/><Relationship Id="rId7" Type="http://schemas.openxmlformats.org/officeDocument/2006/relationships/image" Target="../media/image74.emf"/><Relationship Id="rId8" Type="http://schemas.openxmlformats.org/officeDocument/2006/relationships/image" Target="../media/image75.emf"/><Relationship Id="rId9" Type="http://schemas.openxmlformats.org/officeDocument/2006/relationships/image" Target="../media/image68.emf"/><Relationship Id="rId10" Type="http://schemas.openxmlformats.org/officeDocument/2006/relationships/image" Target="../media/image78.emf"/><Relationship Id="rId11" Type="http://schemas.openxmlformats.org/officeDocument/2006/relationships/image" Target="../media/image79.emf"/><Relationship Id="rId1" Type="http://schemas.openxmlformats.org/officeDocument/2006/relationships/image" Target="../media/image59.emf"/><Relationship Id="rId2" Type="http://schemas.openxmlformats.org/officeDocument/2006/relationships/image" Target="../media/image60.emf"/></Relationships>
</file>

<file path=ppt/drawings/_rels/vmlDrawing23.vml.rels><?xml version="1.0" encoding="UTF-8" standalone="yes"?>
<Relationships xmlns="http://schemas.openxmlformats.org/package/2006/relationships"><Relationship Id="rId11" Type="http://schemas.openxmlformats.org/officeDocument/2006/relationships/image" Target="../media/image68.emf"/><Relationship Id="rId12" Type="http://schemas.openxmlformats.org/officeDocument/2006/relationships/image" Target="../media/image82.emf"/><Relationship Id="rId13" Type="http://schemas.openxmlformats.org/officeDocument/2006/relationships/image" Target="../media/image83.emf"/><Relationship Id="rId1" Type="http://schemas.openxmlformats.org/officeDocument/2006/relationships/image" Target="../media/image59.emf"/><Relationship Id="rId2" Type="http://schemas.openxmlformats.org/officeDocument/2006/relationships/image" Target="../media/image60.emf"/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6" Type="http://schemas.openxmlformats.org/officeDocument/2006/relationships/image" Target="../media/image64.emf"/><Relationship Id="rId7" Type="http://schemas.openxmlformats.org/officeDocument/2006/relationships/image" Target="../media/image74.emf"/><Relationship Id="rId8" Type="http://schemas.openxmlformats.org/officeDocument/2006/relationships/image" Target="../media/image75.emf"/><Relationship Id="rId9" Type="http://schemas.openxmlformats.org/officeDocument/2006/relationships/image" Target="../media/image80.emf"/><Relationship Id="rId10" Type="http://schemas.openxmlformats.org/officeDocument/2006/relationships/image" Target="../media/image8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Relationship Id="rId2" Type="http://schemas.openxmlformats.org/officeDocument/2006/relationships/image" Target="../media/image2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Relationship Id="rId2" Type="http://schemas.openxmlformats.org/officeDocument/2006/relationships/image" Target="../media/image3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Relationship Id="rId2" Type="http://schemas.openxmlformats.org/officeDocument/2006/relationships/image" Target="../media/image3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39ECE-0290-C843-B8F6-D22B5FDA7E73}" type="datetimeFigureOut">
              <a:rPr lang="en-US" smtClean="0"/>
              <a:t>1/19/18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8FA004-02C5-0C4E-83E3-A56F60E1E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58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watch?v</a:t>
            </a:r>
            <a:r>
              <a:rPr lang="en-US" dirty="0" smtClean="0"/>
              <a:t>=PQCrX1sQSzY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CDD25-77F8-C146-A134-78B7D0E2DFF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47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towardsdatascience.com</a:t>
            </a:r>
            <a:r>
              <a:rPr lang="en-US" dirty="0" smtClean="0"/>
              <a:t>/activation-functions-neural-networks-1cbd9f8d91d6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CDD25-77F8-C146-A134-78B7D0E2DFF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7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9614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14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machinelearning.apple.com</a:t>
            </a:r>
            <a:r>
              <a:rPr lang="en-US" dirty="0" smtClean="0"/>
              <a:t>/2017/08/06/</a:t>
            </a:r>
            <a:r>
              <a:rPr lang="en-US" dirty="0" err="1" smtClean="0"/>
              <a:t>siri-voices.html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CDD25-77F8-C146-A134-78B7D0E2DFF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990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beamandrew.github.io</a:t>
            </a:r>
            <a:r>
              <a:rPr lang="en-US" dirty="0" smtClean="0"/>
              <a:t>/</a:t>
            </a:r>
            <a:r>
              <a:rPr lang="en-US" dirty="0" err="1" smtClean="0"/>
              <a:t>deeplearning</a:t>
            </a:r>
            <a:r>
              <a:rPr lang="en-US" dirty="0" smtClean="0"/>
              <a:t>/2017/02/23/deep_learning_101_part1.html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CDD25-77F8-C146-A134-78B7D0E2DFF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017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CDD25-77F8-C146-A134-78B7D0E2DFF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017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CDD25-77F8-C146-A134-78B7D0E2DFF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194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CDD25-77F8-C146-A134-78B7D0E2DFF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052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CDD25-77F8-C146-A134-78B7D0E2DFF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083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towardsdatascience.com</a:t>
            </a:r>
            <a:r>
              <a:rPr lang="en-US" dirty="0" smtClean="0"/>
              <a:t>/activation-functions-neural-networks-1cbd9f8d91d6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CDD25-77F8-C146-A134-78B7D0E2DFF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972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towardsdatascience.com</a:t>
            </a:r>
            <a:r>
              <a:rPr lang="en-US" dirty="0" smtClean="0"/>
              <a:t>/activation-functions-neural-networks-1cbd9f8d91d6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CDD25-77F8-C146-A134-78B7D0E2DFF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670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D9BD-49BF-D248-9731-049ED570FFCC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190BC-F105-924B-8A4C-DD4B06BB6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672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D9BD-49BF-D248-9731-049ED570FFCC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190BC-F105-924B-8A4C-DD4B06BB6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88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D9BD-49BF-D248-9731-049ED570FFCC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190BC-F105-924B-8A4C-DD4B06BB6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833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D9BD-49BF-D248-9731-049ED570FFCC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190BC-F105-924B-8A4C-DD4B06BB6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85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D9BD-49BF-D248-9731-049ED570FFCC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190BC-F105-924B-8A4C-DD4B06BB6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7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D9BD-49BF-D248-9731-049ED570FFCC}" type="datetimeFigureOut">
              <a:rPr lang="en-US" smtClean="0"/>
              <a:t>1/19/18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190BC-F105-924B-8A4C-DD4B06BB6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987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D9BD-49BF-D248-9731-049ED570FFCC}" type="datetimeFigureOut">
              <a:rPr lang="en-US" smtClean="0"/>
              <a:t>1/19/18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190BC-F105-924B-8A4C-DD4B06BB6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372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D9BD-49BF-D248-9731-049ED570FFCC}" type="datetimeFigureOut">
              <a:rPr lang="en-US" smtClean="0"/>
              <a:t>1/19/18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190BC-F105-924B-8A4C-DD4B06BB6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425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D9BD-49BF-D248-9731-049ED570FFCC}" type="datetimeFigureOut">
              <a:rPr lang="en-US" smtClean="0"/>
              <a:t>1/19/18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190BC-F105-924B-8A4C-DD4B06BB6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20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D9BD-49BF-D248-9731-049ED570FFCC}" type="datetimeFigureOut">
              <a:rPr lang="en-US" smtClean="0"/>
              <a:t>1/19/18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190BC-F105-924B-8A4C-DD4B06BB6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589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D9BD-49BF-D248-9731-049ED570FFCC}" type="datetimeFigureOut">
              <a:rPr lang="en-US" smtClean="0"/>
              <a:t>1/19/18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190BC-F105-924B-8A4C-DD4B06BB6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47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1D9BD-49BF-D248-9731-049ED570FFCC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190BC-F105-924B-8A4C-DD4B06BB6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72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2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23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oleObject" Target="../embeddings/oleObject4.bin"/><Relationship Id="rId5" Type="http://schemas.openxmlformats.org/officeDocument/2006/relationships/image" Target="../media/image27.emf"/><Relationship Id="rId6" Type="http://schemas.openxmlformats.org/officeDocument/2006/relationships/oleObject" Target="../embeddings/oleObject5.bin"/><Relationship Id="rId7" Type="http://schemas.openxmlformats.org/officeDocument/2006/relationships/image" Target="../media/image28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31.emf"/><Relationship Id="rId5" Type="http://schemas.openxmlformats.org/officeDocument/2006/relationships/oleObject" Target="../embeddings/oleObject7.bin"/><Relationship Id="rId6" Type="http://schemas.openxmlformats.org/officeDocument/2006/relationships/image" Target="../media/image32.emf"/><Relationship Id="rId7" Type="http://schemas.openxmlformats.org/officeDocument/2006/relationships/image" Target="../media/image33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34.emf"/><Relationship Id="rId5" Type="http://schemas.openxmlformats.org/officeDocument/2006/relationships/image" Target="../media/image35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37.emf"/><Relationship Id="rId5" Type="http://schemas.openxmlformats.org/officeDocument/2006/relationships/oleObject" Target="../embeddings/oleObject10.bin"/><Relationship Id="rId6" Type="http://schemas.openxmlformats.org/officeDocument/2006/relationships/image" Target="../media/image38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40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image" Target="../media/image41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4" Type="http://schemas.openxmlformats.org/officeDocument/2006/relationships/image" Target="../media/image42.emf"/><Relationship Id="rId5" Type="http://schemas.openxmlformats.org/officeDocument/2006/relationships/oleObject" Target="../embeddings/oleObject14.bin"/><Relationship Id="rId6" Type="http://schemas.openxmlformats.org/officeDocument/2006/relationships/image" Target="../media/image43.emf"/><Relationship Id="rId7" Type="http://schemas.openxmlformats.org/officeDocument/2006/relationships/oleObject" Target="../embeddings/oleObject15.bin"/><Relationship Id="rId8" Type="http://schemas.openxmlformats.org/officeDocument/2006/relationships/image" Target="../media/image44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4" Type="http://schemas.openxmlformats.org/officeDocument/2006/relationships/image" Target="../media/image45.emf"/><Relationship Id="rId5" Type="http://schemas.openxmlformats.org/officeDocument/2006/relationships/image" Target="../media/image46.png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oleObject" Target="../embeddings/oleObject17.bin"/><Relationship Id="rId5" Type="http://schemas.openxmlformats.org/officeDocument/2006/relationships/image" Target="../media/image48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4" Type="http://schemas.openxmlformats.org/officeDocument/2006/relationships/image" Target="../media/image53.emf"/><Relationship Id="rId5" Type="http://schemas.openxmlformats.org/officeDocument/2006/relationships/oleObject" Target="../embeddings/oleObject19.bin"/><Relationship Id="rId6" Type="http://schemas.openxmlformats.org/officeDocument/2006/relationships/image" Target="../media/image54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4" Type="http://schemas.openxmlformats.org/officeDocument/2006/relationships/image" Target="../media/image55.emf"/><Relationship Id="rId5" Type="http://schemas.openxmlformats.org/officeDocument/2006/relationships/oleObject" Target="../embeddings/oleObject21.bin"/><Relationship Id="rId6" Type="http://schemas.openxmlformats.org/officeDocument/2006/relationships/image" Target="../media/image56.emf"/><Relationship Id="rId7" Type="http://schemas.openxmlformats.org/officeDocument/2006/relationships/oleObject" Target="../embeddings/oleObject22.bin"/><Relationship Id="rId8" Type="http://schemas.openxmlformats.org/officeDocument/2006/relationships/image" Target="../media/image57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2.emf"/><Relationship Id="rId12" Type="http://schemas.openxmlformats.org/officeDocument/2006/relationships/oleObject" Target="../embeddings/oleObject27.bin"/><Relationship Id="rId13" Type="http://schemas.openxmlformats.org/officeDocument/2006/relationships/image" Target="../media/image63.emf"/><Relationship Id="rId14" Type="http://schemas.openxmlformats.org/officeDocument/2006/relationships/oleObject" Target="../embeddings/oleObject28.bin"/><Relationship Id="rId15" Type="http://schemas.openxmlformats.org/officeDocument/2006/relationships/image" Target="../media/image64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4" Type="http://schemas.openxmlformats.org/officeDocument/2006/relationships/oleObject" Target="../embeddings/oleObject23.bin"/><Relationship Id="rId5" Type="http://schemas.openxmlformats.org/officeDocument/2006/relationships/image" Target="../media/image59.emf"/><Relationship Id="rId6" Type="http://schemas.openxmlformats.org/officeDocument/2006/relationships/oleObject" Target="../embeddings/oleObject24.bin"/><Relationship Id="rId7" Type="http://schemas.openxmlformats.org/officeDocument/2006/relationships/image" Target="../media/image60.emf"/><Relationship Id="rId8" Type="http://schemas.openxmlformats.org/officeDocument/2006/relationships/oleObject" Target="../embeddings/oleObject25.bin"/><Relationship Id="rId9" Type="http://schemas.openxmlformats.org/officeDocument/2006/relationships/image" Target="../media/image61.emf"/><Relationship Id="rId10" Type="http://schemas.openxmlformats.org/officeDocument/2006/relationships/oleObject" Target="../embeddings/oleObject26.bin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emf"/><Relationship Id="rId20" Type="http://schemas.openxmlformats.org/officeDocument/2006/relationships/oleObject" Target="../embeddings/oleObject37.bin"/><Relationship Id="rId21" Type="http://schemas.openxmlformats.org/officeDocument/2006/relationships/image" Target="../media/image67.emf"/><Relationship Id="rId10" Type="http://schemas.openxmlformats.org/officeDocument/2006/relationships/oleObject" Target="../embeddings/oleObject32.bin"/><Relationship Id="rId11" Type="http://schemas.openxmlformats.org/officeDocument/2006/relationships/image" Target="../media/image62.emf"/><Relationship Id="rId12" Type="http://schemas.openxmlformats.org/officeDocument/2006/relationships/oleObject" Target="../embeddings/oleObject33.bin"/><Relationship Id="rId13" Type="http://schemas.openxmlformats.org/officeDocument/2006/relationships/image" Target="../media/image63.emf"/><Relationship Id="rId14" Type="http://schemas.openxmlformats.org/officeDocument/2006/relationships/oleObject" Target="../embeddings/oleObject34.bin"/><Relationship Id="rId15" Type="http://schemas.openxmlformats.org/officeDocument/2006/relationships/image" Target="../media/image64.emf"/><Relationship Id="rId16" Type="http://schemas.openxmlformats.org/officeDocument/2006/relationships/oleObject" Target="../embeddings/oleObject35.bin"/><Relationship Id="rId17" Type="http://schemas.openxmlformats.org/officeDocument/2006/relationships/image" Target="../media/image65.emf"/><Relationship Id="rId18" Type="http://schemas.openxmlformats.org/officeDocument/2006/relationships/oleObject" Target="../embeddings/oleObject36.bin"/><Relationship Id="rId19" Type="http://schemas.openxmlformats.org/officeDocument/2006/relationships/image" Target="../media/image66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4" Type="http://schemas.openxmlformats.org/officeDocument/2006/relationships/oleObject" Target="../embeddings/oleObject29.bin"/><Relationship Id="rId5" Type="http://schemas.openxmlformats.org/officeDocument/2006/relationships/image" Target="../media/image59.emf"/><Relationship Id="rId6" Type="http://schemas.openxmlformats.org/officeDocument/2006/relationships/oleObject" Target="../embeddings/oleObject30.bin"/><Relationship Id="rId7" Type="http://schemas.openxmlformats.org/officeDocument/2006/relationships/image" Target="../media/image60.emf"/><Relationship Id="rId8" Type="http://schemas.openxmlformats.org/officeDocument/2006/relationships/oleObject" Target="../embeddings/oleObject31.bin"/></Relationships>
</file>

<file path=ppt/slides/_rels/slide5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2.emf"/><Relationship Id="rId12" Type="http://schemas.openxmlformats.org/officeDocument/2006/relationships/oleObject" Target="../embeddings/oleObject42.bin"/><Relationship Id="rId13" Type="http://schemas.openxmlformats.org/officeDocument/2006/relationships/image" Target="../media/image63.emf"/><Relationship Id="rId14" Type="http://schemas.openxmlformats.org/officeDocument/2006/relationships/oleObject" Target="../embeddings/oleObject43.bin"/><Relationship Id="rId15" Type="http://schemas.openxmlformats.org/officeDocument/2006/relationships/image" Target="../media/image64.emf"/><Relationship Id="rId16" Type="http://schemas.openxmlformats.org/officeDocument/2006/relationships/oleObject" Target="../embeddings/oleObject44.bin"/><Relationship Id="rId17" Type="http://schemas.openxmlformats.org/officeDocument/2006/relationships/image" Target="../media/image68.emf"/><Relationship Id="rId18" Type="http://schemas.openxmlformats.org/officeDocument/2006/relationships/oleObject" Target="../embeddings/oleObject45.bin"/><Relationship Id="rId19" Type="http://schemas.openxmlformats.org/officeDocument/2006/relationships/image" Target="../media/image69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4" Type="http://schemas.openxmlformats.org/officeDocument/2006/relationships/oleObject" Target="../embeddings/oleObject38.bin"/><Relationship Id="rId5" Type="http://schemas.openxmlformats.org/officeDocument/2006/relationships/image" Target="../media/image59.emf"/><Relationship Id="rId6" Type="http://schemas.openxmlformats.org/officeDocument/2006/relationships/oleObject" Target="../embeddings/oleObject39.bin"/><Relationship Id="rId7" Type="http://schemas.openxmlformats.org/officeDocument/2006/relationships/image" Target="../media/image60.emf"/><Relationship Id="rId8" Type="http://schemas.openxmlformats.org/officeDocument/2006/relationships/oleObject" Target="../embeddings/oleObject40.bin"/><Relationship Id="rId9" Type="http://schemas.openxmlformats.org/officeDocument/2006/relationships/image" Target="../media/image61.emf"/><Relationship Id="rId10" Type="http://schemas.openxmlformats.org/officeDocument/2006/relationships/oleObject" Target="../embeddings/oleObject41.bin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emf"/><Relationship Id="rId20" Type="http://schemas.openxmlformats.org/officeDocument/2006/relationships/oleObject" Target="../embeddings/oleObject54.bin"/><Relationship Id="rId21" Type="http://schemas.openxmlformats.org/officeDocument/2006/relationships/image" Target="../media/image71.emf"/><Relationship Id="rId10" Type="http://schemas.openxmlformats.org/officeDocument/2006/relationships/oleObject" Target="../embeddings/oleObject49.bin"/><Relationship Id="rId11" Type="http://schemas.openxmlformats.org/officeDocument/2006/relationships/image" Target="../media/image62.emf"/><Relationship Id="rId12" Type="http://schemas.openxmlformats.org/officeDocument/2006/relationships/oleObject" Target="../embeddings/oleObject50.bin"/><Relationship Id="rId13" Type="http://schemas.openxmlformats.org/officeDocument/2006/relationships/image" Target="../media/image63.emf"/><Relationship Id="rId14" Type="http://schemas.openxmlformats.org/officeDocument/2006/relationships/oleObject" Target="../embeddings/oleObject51.bin"/><Relationship Id="rId15" Type="http://schemas.openxmlformats.org/officeDocument/2006/relationships/image" Target="../media/image64.emf"/><Relationship Id="rId16" Type="http://schemas.openxmlformats.org/officeDocument/2006/relationships/oleObject" Target="../embeddings/oleObject52.bin"/><Relationship Id="rId17" Type="http://schemas.openxmlformats.org/officeDocument/2006/relationships/image" Target="../media/image68.emf"/><Relationship Id="rId18" Type="http://schemas.openxmlformats.org/officeDocument/2006/relationships/oleObject" Target="../embeddings/oleObject53.bin"/><Relationship Id="rId19" Type="http://schemas.openxmlformats.org/officeDocument/2006/relationships/image" Target="../media/image70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4" Type="http://schemas.openxmlformats.org/officeDocument/2006/relationships/oleObject" Target="../embeddings/oleObject46.bin"/><Relationship Id="rId5" Type="http://schemas.openxmlformats.org/officeDocument/2006/relationships/image" Target="../media/image59.emf"/><Relationship Id="rId6" Type="http://schemas.openxmlformats.org/officeDocument/2006/relationships/oleObject" Target="../embeddings/oleObject47.bin"/><Relationship Id="rId7" Type="http://schemas.openxmlformats.org/officeDocument/2006/relationships/image" Target="../media/image60.emf"/><Relationship Id="rId8" Type="http://schemas.openxmlformats.org/officeDocument/2006/relationships/oleObject" Target="../embeddings/oleObject48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emf"/><Relationship Id="rId20" Type="http://schemas.openxmlformats.org/officeDocument/2006/relationships/oleObject" Target="../embeddings/oleObject63.bin"/><Relationship Id="rId21" Type="http://schemas.openxmlformats.org/officeDocument/2006/relationships/image" Target="../media/image73.emf"/><Relationship Id="rId10" Type="http://schemas.openxmlformats.org/officeDocument/2006/relationships/oleObject" Target="../embeddings/oleObject58.bin"/><Relationship Id="rId11" Type="http://schemas.openxmlformats.org/officeDocument/2006/relationships/image" Target="../media/image62.emf"/><Relationship Id="rId12" Type="http://schemas.openxmlformats.org/officeDocument/2006/relationships/oleObject" Target="../embeddings/oleObject59.bin"/><Relationship Id="rId13" Type="http://schemas.openxmlformats.org/officeDocument/2006/relationships/image" Target="../media/image63.emf"/><Relationship Id="rId14" Type="http://schemas.openxmlformats.org/officeDocument/2006/relationships/oleObject" Target="../embeddings/oleObject60.bin"/><Relationship Id="rId15" Type="http://schemas.openxmlformats.org/officeDocument/2006/relationships/image" Target="../media/image64.emf"/><Relationship Id="rId16" Type="http://schemas.openxmlformats.org/officeDocument/2006/relationships/oleObject" Target="../embeddings/oleObject61.bin"/><Relationship Id="rId17" Type="http://schemas.openxmlformats.org/officeDocument/2006/relationships/image" Target="../media/image68.emf"/><Relationship Id="rId18" Type="http://schemas.openxmlformats.org/officeDocument/2006/relationships/oleObject" Target="../embeddings/oleObject62.bin"/><Relationship Id="rId19" Type="http://schemas.openxmlformats.org/officeDocument/2006/relationships/image" Target="../media/image72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4" Type="http://schemas.openxmlformats.org/officeDocument/2006/relationships/oleObject" Target="../embeddings/oleObject55.bin"/><Relationship Id="rId5" Type="http://schemas.openxmlformats.org/officeDocument/2006/relationships/image" Target="../media/image59.emf"/><Relationship Id="rId6" Type="http://schemas.openxmlformats.org/officeDocument/2006/relationships/oleObject" Target="../embeddings/oleObject56.bin"/><Relationship Id="rId7" Type="http://schemas.openxmlformats.org/officeDocument/2006/relationships/image" Target="../media/image60.emf"/><Relationship Id="rId8" Type="http://schemas.openxmlformats.org/officeDocument/2006/relationships/oleObject" Target="../embeddings/oleObject57.bin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emf"/><Relationship Id="rId20" Type="http://schemas.openxmlformats.org/officeDocument/2006/relationships/oleObject" Target="../embeddings/oleObject72.bin"/><Relationship Id="rId21" Type="http://schemas.openxmlformats.org/officeDocument/2006/relationships/image" Target="../media/image68.emf"/><Relationship Id="rId10" Type="http://schemas.openxmlformats.org/officeDocument/2006/relationships/oleObject" Target="../embeddings/oleObject67.bin"/><Relationship Id="rId11" Type="http://schemas.openxmlformats.org/officeDocument/2006/relationships/image" Target="../media/image62.emf"/><Relationship Id="rId12" Type="http://schemas.openxmlformats.org/officeDocument/2006/relationships/oleObject" Target="../embeddings/oleObject68.bin"/><Relationship Id="rId13" Type="http://schemas.openxmlformats.org/officeDocument/2006/relationships/image" Target="../media/image63.emf"/><Relationship Id="rId14" Type="http://schemas.openxmlformats.org/officeDocument/2006/relationships/oleObject" Target="../embeddings/oleObject69.bin"/><Relationship Id="rId15" Type="http://schemas.openxmlformats.org/officeDocument/2006/relationships/image" Target="../media/image64.emf"/><Relationship Id="rId16" Type="http://schemas.openxmlformats.org/officeDocument/2006/relationships/oleObject" Target="../embeddings/oleObject70.bin"/><Relationship Id="rId17" Type="http://schemas.openxmlformats.org/officeDocument/2006/relationships/image" Target="../media/image74.emf"/><Relationship Id="rId18" Type="http://schemas.openxmlformats.org/officeDocument/2006/relationships/oleObject" Target="../embeddings/oleObject71.bin"/><Relationship Id="rId19" Type="http://schemas.openxmlformats.org/officeDocument/2006/relationships/image" Target="../media/image75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4" Type="http://schemas.openxmlformats.org/officeDocument/2006/relationships/oleObject" Target="../embeddings/oleObject64.bin"/><Relationship Id="rId5" Type="http://schemas.openxmlformats.org/officeDocument/2006/relationships/image" Target="../media/image59.emf"/><Relationship Id="rId6" Type="http://schemas.openxmlformats.org/officeDocument/2006/relationships/oleObject" Target="../embeddings/oleObject65.bin"/><Relationship Id="rId7" Type="http://schemas.openxmlformats.org/officeDocument/2006/relationships/image" Target="../media/image60.emf"/><Relationship Id="rId8" Type="http://schemas.openxmlformats.org/officeDocument/2006/relationships/oleObject" Target="../embeddings/oleObject66.bin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emf"/><Relationship Id="rId20" Type="http://schemas.openxmlformats.org/officeDocument/2006/relationships/oleObject" Target="../embeddings/oleObject81.bin"/><Relationship Id="rId21" Type="http://schemas.openxmlformats.org/officeDocument/2006/relationships/image" Target="../media/image68.emf"/><Relationship Id="rId22" Type="http://schemas.openxmlformats.org/officeDocument/2006/relationships/oleObject" Target="../embeddings/oleObject82.bin"/><Relationship Id="rId23" Type="http://schemas.openxmlformats.org/officeDocument/2006/relationships/image" Target="../media/image76.emf"/><Relationship Id="rId24" Type="http://schemas.openxmlformats.org/officeDocument/2006/relationships/oleObject" Target="../embeddings/oleObject83.bin"/><Relationship Id="rId25" Type="http://schemas.openxmlformats.org/officeDocument/2006/relationships/image" Target="../media/image77.emf"/><Relationship Id="rId10" Type="http://schemas.openxmlformats.org/officeDocument/2006/relationships/oleObject" Target="../embeddings/oleObject76.bin"/><Relationship Id="rId11" Type="http://schemas.openxmlformats.org/officeDocument/2006/relationships/image" Target="../media/image62.emf"/><Relationship Id="rId12" Type="http://schemas.openxmlformats.org/officeDocument/2006/relationships/oleObject" Target="../embeddings/oleObject77.bin"/><Relationship Id="rId13" Type="http://schemas.openxmlformats.org/officeDocument/2006/relationships/image" Target="../media/image63.emf"/><Relationship Id="rId14" Type="http://schemas.openxmlformats.org/officeDocument/2006/relationships/oleObject" Target="../embeddings/oleObject78.bin"/><Relationship Id="rId15" Type="http://schemas.openxmlformats.org/officeDocument/2006/relationships/image" Target="../media/image64.emf"/><Relationship Id="rId16" Type="http://schemas.openxmlformats.org/officeDocument/2006/relationships/oleObject" Target="../embeddings/oleObject79.bin"/><Relationship Id="rId17" Type="http://schemas.openxmlformats.org/officeDocument/2006/relationships/image" Target="../media/image74.emf"/><Relationship Id="rId18" Type="http://schemas.openxmlformats.org/officeDocument/2006/relationships/oleObject" Target="../embeddings/oleObject80.bin"/><Relationship Id="rId19" Type="http://schemas.openxmlformats.org/officeDocument/2006/relationships/image" Target="../media/image75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4" Type="http://schemas.openxmlformats.org/officeDocument/2006/relationships/oleObject" Target="../embeddings/oleObject73.bin"/><Relationship Id="rId5" Type="http://schemas.openxmlformats.org/officeDocument/2006/relationships/image" Target="../media/image59.emf"/><Relationship Id="rId6" Type="http://schemas.openxmlformats.org/officeDocument/2006/relationships/oleObject" Target="../embeddings/oleObject74.bin"/><Relationship Id="rId7" Type="http://schemas.openxmlformats.org/officeDocument/2006/relationships/image" Target="../media/image60.emf"/><Relationship Id="rId8" Type="http://schemas.openxmlformats.org/officeDocument/2006/relationships/oleObject" Target="../embeddings/oleObject75.bin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emf"/><Relationship Id="rId20" Type="http://schemas.openxmlformats.org/officeDocument/2006/relationships/oleObject" Target="../embeddings/oleObject92.bin"/><Relationship Id="rId21" Type="http://schemas.openxmlformats.org/officeDocument/2006/relationships/image" Target="../media/image68.emf"/><Relationship Id="rId22" Type="http://schemas.openxmlformats.org/officeDocument/2006/relationships/oleObject" Target="../embeddings/oleObject93.bin"/><Relationship Id="rId23" Type="http://schemas.openxmlformats.org/officeDocument/2006/relationships/image" Target="../media/image78.emf"/><Relationship Id="rId24" Type="http://schemas.openxmlformats.org/officeDocument/2006/relationships/oleObject" Target="../embeddings/oleObject94.bin"/><Relationship Id="rId25" Type="http://schemas.openxmlformats.org/officeDocument/2006/relationships/image" Target="../media/image79.emf"/><Relationship Id="rId10" Type="http://schemas.openxmlformats.org/officeDocument/2006/relationships/oleObject" Target="../embeddings/oleObject87.bin"/><Relationship Id="rId11" Type="http://schemas.openxmlformats.org/officeDocument/2006/relationships/image" Target="../media/image62.emf"/><Relationship Id="rId12" Type="http://schemas.openxmlformats.org/officeDocument/2006/relationships/oleObject" Target="../embeddings/oleObject88.bin"/><Relationship Id="rId13" Type="http://schemas.openxmlformats.org/officeDocument/2006/relationships/image" Target="../media/image63.emf"/><Relationship Id="rId14" Type="http://schemas.openxmlformats.org/officeDocument/2006/relationships/oleObject" Target="../embeddings/oleObject89.bin"/><Relationship Id="rId15" Type="http://schemas.openxmlformats.org/officeDocument/2006/relationships/image" Target="../media/image64.emf"/><Relationship Id="rId16" Type="http://schemas.openxmlformats.org/officeDocument/2006/relationships/oleObject" Target="../embeddings/oleObject90.bin"/><Relationship Id="rId17" Type="http://schemas.openxmlformats.org/officeDocument/2006/relationships/image" Target="../media/image74.emf"/><Relationship Id="rId18" Type="http://schemas.openxmlformats.org/officeDocument/2006/relationships/oleObject" Target="../embeddings/oleObject91.bin"/><Relationship Id="rId19" Type="http://schemas.openxmlformats.org/officeDocument/2006/relationships/image" Target="../media/image75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4" Type="http://schemas.openxmlformats.org/officeDocument/2006/relationships/oleObject" Target="../embeddings/oleObject84.bin"/><Relationship Id="rId5" Type="http://schemas.openxmlformats.org/officeDocument/2006/relationships/image" Target="../media/image59.emf"/><Relationship Id="rId6" Type="http://schemas.openxmlformats.org/officeDocument/2006/relationships/oleObject" Target="../embeddings/oleObject85.bin"/><Relationship Id="rId7" Type="http://schemas.openxmlformats.org/officeDocument/2006/relationships/image" Target="../media/image60.emf"/><Relationship Id="rId8" Type="http://schemas.openxmlformats.org/officeDocument/2006/relationships/oleObject" Target="../embeddings/oleObject86.bin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emf"/><Relationship Id="rId20" Type="http://schemas.openxmlformats.org/officeDocument/2006/relationships/oleObject" Target="../embeddings/oleObject103.bin"/><Relationship Id="rId21" Type="http://schemas.openxmlformats.org/officeDocument/2006/relationships/image" Target="../media/image80.emf"/><Relationship Id="rId22" Type="http://schemas.openxmlformats.org/officeDocument/2006/relationships/oleObject" Target="../embeddings/oleObject104.bin"/><Relationship Id="rId23" Type="http://schemas.openxmlformats.org/officeDocument/2006/relationships/image" Target="../media/image81.emf"/><Relationship Id="rId24" Type="http://schemas.openxmlformats.org/officeDocument/2006/relationships/oleObject" Target="../embeddings/oleObject105.bin"/><Relationship Id="rId25" Type="http://schemas.openxmlformats.org/officeDocument/2006/relationships/image" Target="../media/image68.emf"/><Relationship Id="rId26" Type="http://schemas.openxmlformats.org/officeDocument/2006/relationships/oleObject" Target="../embeddings/oleObject106.bin"/><Relationship Id="rId27" Type="http://schemas.openxmlformats.org/officeDocument/2006/relationships/image" Target="../media/image82.emf"/><Relationship Id="rId28" Type="http://schemas.openxmlformats.org/officeDocument/2006/relationships/oleObject" Target="../embeddings/oleObject107.bin"/><Relationship Id="rId29" Type="http://schemas.openxmlformats.org/officeDocument/2006/relationships/image" Target="../media/image83.emf"/><Relationship Id="rId10" Type="http://schemas.openxmlformats.org/officeDocument/2006/relationships/oleObject" Target="../embeddings/oleObject98.bin"/><Relationship Id="rId11" Type="http://schemas.openxmlformats.org/officeDocument/2006/relationships/image" Target="../media/image62.emf"/><Relationship Id="rId12" Type="http://schemas.openxmlformats.org/officeDocument/2006/relationships/oleObject" Target="../embeddings/oleObject99.bin"/><Relationship Id="rId13" Type="http://schemas.openxmlformats.org/officeDocument/2006/relationships/image" Target="../media/image63.emf"/><Relationship Id="rId14" Type="http://schemas.openxmlformats.org/officeDocument/2006/relationships/oleObject" Target="../embeddings/oleObject100.bin"/><Relationship Id="rId15" Type="http://schemas.openxmlformats.org/officeDocument/2006/relationships/image" Target="../media/image64.emf"/><Relationship Id="rId16" Type="http://schemas.openxmlformats.org/officeDocument/2006/relationships/oleObject" Target="../embeddings/oleObject101.bin"/><Relationship Id="rId17" Type="http://schemas.openxmlformats.org/officeDocument/2006/relationships/image" Target="../media/image74.emf"/><Relationship Id="rId18" Type="http://schemas.openxmlformats.org/officeDocument/2006/relationships/oleObject" Target="../embeddings/oleObject102.bin"/><Relationship Id="rId19" Type="http://schemas.openxmlformats.org/officeDocument/2006/relationships/image" Target="../media/image75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4" Type="http://schemas.openxmlformats.org/officeDocument/2006/relationships/oleObject" Target="../embeddings/oleObject95.bin"/><Relationship Id="rId5" Type="http://schemas.openxmlformats.org/officeDocument/2006/relationships/image" Target="../media/image59.emf"/><Relationship Id="rId6" Type="http://schemas.openxmlformats.org/officeDocument/2006/relationships/oleObject" Target="../embeddings/oleObject96.bin"/><Relationship Id="rId7" Type="http://schemas.openxmlformats.org/officeDocument/2006/relationships/image" Target="../media/image60.emf"/><Relationship Id="rId8" Type="http://schemas.openxmlformats.org/officeDocument/2006/relationships/oleObject" Target="../embeddings/oleObject97.bin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108.bin"/><Relationship Id="rId5" Type="http://schemas.openxmlformats.org/officeDocument/2006/relationships/image" Target="../media/image86.e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1256" y="19994"/>
            <a:ext cx="9144000" cy="2387600"/>
          </a:xfrm>
        </p:spPr>
        <p:txBody>
          <a:bodyPr/>
          <a:lstStyle/>
          <a:p>
            <a:r>
              <a:rPr lang="en-US" dirty="0" smtClean="0"/>
              <a:t>Compute Fest 2018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773513"/>
            <a:ext cx="9144000" cy="1655762"/>
          </a:xfrm>
        </p:spPr>
        <p:txBody>
          <a:bodyPr/>
          <a:lstStyle/>
          <a:p>
            <a:r>
              <a:rPr lang="en-US" sz="3200" b="1" dirty="0" smtClean="0"/>
              <a:t>Introduction </a:t>
            </a:r>
            <a:r>
              <a:rPr lang="en-US" sz="3200" b="1" dirty="0"/>
              <a:t>to Deep Learning Image Classification using </a:t>
            </a:r>
            <a:r>
              <a:rPr lang="en-US" sz="3200" b="1" dirty="0" err="1"/>
              <a:t>Keras</a:t>
            </a:r>
            <a:endParaRPr lang="en-US" sz="3200" dirty="0" smtClean="0"/>
          </a:p>
          <a:p>
            <a:r>
              <a:rPr lang="en-US" dirty="0" err="1" smtClean="0"/>
              <a:t>Pavlos</a:t>
            </a:r>
            <a:r>
              <a:rPr lang="en-US" dirty="0" smtClean="0"/>
              <a:t> </a:t>
            </a:r>
            <a:r>
              <a:rPr lang="en-US" dirty="0" err="1" smtClean="0"/>
              <a:t>Protopapas</a:t>
            </a:r>
            <a:r>
              <a:rPr lang="en-US" dirty="0" smtClean="0"/>
              <a:t> and David </a:t>
            </a:r>
            <a:r>
              <a:rPr lang="en-US" dirty="0" err="1" smtClean="0"/>
              <a:t>Wihl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03" y="189470"/>
            <a:ext cx="1688757" cy="16887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854" y="0"/>
            <a:ext cx="1688757" cy="16887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03" y="5324561"/>
            <a:ext cx="1214353" cy="1397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324561"/>
            <a:ext cx="1278526" cy="143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64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</a:t>
            </a:r>
            <a:r>
              <a:rPr lang="en-US" dirty="0" err="1" smtClean="0"/>
              <a:t>vs</a:t>
            </a:r>
            <a:r>
              <a:rPr lang="en-US" dirty="0" smtClean="0"/>
              <a:t> Classical ML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853" y="1609303"/>
            <a:ext cx="5423484" cy="49069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526912" y="6439041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2016)</a:t>
            </a:r>
          </a:p>
        </p:txBody>
      </p:sp>
    </p:spTree>
    <p:extLst>
      <p:ext uri="{BB962C8B-B14F-4D97-AF65-F5344CB8AC3E}">
        <p14:creationId xmlns:p14="http://schemas.microsoft.com/office/powerpoint/2010/main" val="106455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 Matters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99976"/>
            <a:ext cx="9144000" cy="51663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526912" y="6439041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2016)</a:t>
            </a:r>
          </a:p>
        </p:txBody>
      </p:sp>
    </p:spTree>
    <p:extLst>
      <p:ext uri="{BB962C8B-B14F-4D97-AF65-F5344CB8AC3E}">
        <p14:creationId xmlns:p14="http://schemas.microsoft.com/office/powerpoint/2010/main" val="131911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Multiple Components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049" y="1489513"/>
            <a:ext cx="3679420" cy="513301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526912" y="6439041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2016)</a:t>
            </a:r>
          </a:p>
        </p:txBody>
      </p:sp>
      <p:sp>
        <p:nvSpPr>
          <p:cNvPr id="6" name="Rectangle 5"/>
          <p:cNvSpPr/>
          <p:nvPr/>
        </p:nvSpPr>
        <p:spPr>
          <a:xfrm>
            <a:off x="4374050" y="1489512"/>
            <a:ext cx="1582679" cy="83442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8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= Repeated Compositions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758" y="1489513"/>
            <a:ext cx="6310469" cy="47928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526912" y="6439041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2016)</a:t>
            </a:r>
          </a:p>
        </p:txBody>
      </p:sp>
    </p:spTree>
    <p:extLst>
      <p:ext uri="{BB962C8B-B14F-4D97-AF65-F5344CB8AC3E}">
        <p14:creationId xmlns:p14="http://schemas.microsoft.com/office/powerpoint/2010/main" val="183969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measure depth?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417638"/>
            <a:ext cx="8521700" cy="4826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526912" y="6439041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2016)</a:t>
            </a:r>
          </a:p>
        </p:txBody>
      </p:sp>
    </p:spTree>
    <p:extLst>
      <p:ext uri="{BB962C8B-B14F-4D97-AF65-F5344CB8AC3E}">
        <p14:creationId xmlns:p14="http://schemas.microsoft.com/office/powerpoint/2010/main" val="25930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deep </a:t>
            </a:r>
            <a:r>
              <a:rPr lang="en-US" dirty="0"/>
              <a:t>l</a:t>
            </a:r>
            <a:r>
              <a:rPr lang="en-US" dirty="0" smtClean="0"/>
              <a:t>earning inspired by the brain?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320" y="2057400"/>
            <a:ext cx="7804480" cy="41949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526913" y="6439041"/>
            <a:ext cx="1745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7F7F7F"/>
                </a:solidFill>
              </a:rPr>
              <a:t>en.wikipedia.org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773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deep </a:t>
            </a:r>
            <a:r>
              <a:rPr lang="en-US" dirty="0"/>
              <a:t>l</a:t>
            </a:r>
            <a:r>
              <a:rPr lang="en-US" dirty="0" smtClean="0"/>
              <a:t>earning inspired by the brain?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Earliest learning algorithms intended to model biological learning</a:t>
            </a:r>
          </a:p>
          <a:p>
            <a:r>
              <a:rPr lang="en-US" dirty="0" smtClean="0"/>
              <a:t>Modern perspective:</a:t>
            </a:r>
          </a:p>
          <a:p>
            <a:pPr lvl="1"/>
            <a:r>
              <a:rPr lang="en-US" dirty="0" smtClean="0"/>
              <a:t>Deep learning is a general principle of learning </a:t>
            </a:r>
            <a:r>
              <a:rPr lang="en-US" i="1" dirty="0" smtClean="0">
                <a:solidFill>
                  <a:srgbClr val="0000FF"/>
                </a:solidFill>
              </a:rPr>
              <a:t>multiple levels of compositions,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not necessarily </a:t>
            </a:r>
            <a:r>
              <a:rPr lang="en-US" dirty="0" err="1" smtClean="0"/>
              <a:t>neurally</a:t>
            </a:r>
            <a:r>
              <a:rPr lang="en-US" dirty="0" smtClean="0"/>
              <a:t> inspired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7477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is deep learning so popular now?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530492" cy="4525963"/>
          </a:xfrm>
        </p:spPr>
        <p:txBody>
          <a:bodyPr/>
          <a:lstStyle/>
          <a:p>
            <a:r>
              <a:rPr lang="en-US" dirty="0" smtClean="0"/>
              <a:t>Resurgence in 2006:</a:t>
            </a:r>
          </a:p>
          <a:p>
            <a:endParaRPr lang="en-US" sz="1400" dirty="0"/>
          </a:p>
          <a:p>
            <a:pPr marL="0" indent="0" algn="ctr">
              <a:buNone/>
            </a:pPr>
            <a:r>
              <a:rPr lang="en-US" sz="2600" dirty="0"/>
              <a:t>G. </a:t>
            </a:r>
            <a:r>
              <a:rPr lang="en-US" sz="2600" dirty="0">
                <a:solidFill>
                  <a:srgbClr val="0000FF"/>
                </a:solidFill>
              </a:rPr>
              <a:t>Hinton</a:t>
            </a:r>
            <a:r>
              <a:rPr lang="en-US" sz="2600" dirty="0"/>
              <a:t>, O. Simon, and Y-W The. “A fast learning algorithm for deep belief nets”, </a:t>
            </a:r>
            <a:r>
              <a:rPr lang="en-US" sz="2600" i="1" dirty="0"/>
              <a:t>Neural Computation</a:t>
            </a:r>
            <a:r>
              <a:rPr lang="en-US" sz="2600" dirty="0"/>
              <a:t>, 2006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Breakthrough in 2012:</a:t>
            </a:r>
          </a:p>
          <a:p>
            <a:pPr lvl="1"/>
            <a:r>
              <a:rPr lang="en-US" dirty="0" smtClean="0"/>
              <a:t>State-of-the-art performance in </a:t>
            </a:r>
            <a:r>
              <a:rPr lang="en-US" dirty="0" smtClean="0">
                <a:solidFill>
                  <a:srgbClr val="0000FF"/>
                </a:solidFill>
              </a:rPr>
              <a:t>speech</a:t>
            </a:r>
            <a:r>
              <a:rPr lang="en-US" dirty="0" smtClean="0"/>
              <a:t> recognition</a:t>
            </a:r>
          </a:p>
          <a:p>
            <a:pPr lvl="1"/>
            <a:r>
              <a:rPr lang="en-US" dirty="0" smtClean="0"/>
              <a:t>Best submission in </a:t>
            </a:r>
            <a:r>
              <a:rPr lang="en-US" dirty="0" smtClean="0">
                <a:solidFill>
                  <a:srgbClr val="0000FF"/>
                </a:solidFill>
              </a:rPr>
              <a:t>Large Scale Visual Recognition Challenge</a:t>
            </a:r>
            <a:r>
              <a:rPr lang="en-US" dirty="0" smtClean="0"/>
              <a:t> (LSVRC)</a:t>
            </a:r>
          </a:p>
          <a:p>
            <a:pPr lvl="1"/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1758462" y="2344615"/>
            <a:ext cx="8753230" cy="117230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256955" y="6439040"/>
            <a:ext cx="2686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beamandrew.github.io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81723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Increasing Accuracy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264" y="2110150"/>
            <a:ext cx="8107384" cy="416951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526912" y="6439041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2016)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04309" y="1778000"/>
            <a:ext cx="5763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800000"/>
                </a:solidFill>
              </a:rPr>
              <a:t> Large Scale Visual Recognition Challenge (LSVRC)</a:t>
            </a:r>
          </a:p>
        </p:txBody>
      </p:sp>
    </p:spTree>
    <p:extLst>
      <p:ext uri="{BB962C8B-B14F-4D97-AF65-F5344CB8AC3E}">
        <p14:creationId xmlns:p14="http://schemas.microsoft.com/office/powerpoint/2010/main" val="318607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changed?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817078" y="1600201"/>
            <a:ext cx="8694615" cy="4525963"/>
          </a:xfrm>
        </p:spPr>
        <p:txBody>
          <a:bodyPr/>
          <a:lstStyle/>
          <a:p>
            <a:r>
              <a:rPr lang="en-US" dirty="0" smtClean="0"/>
              <a:t>Large, high-quality labeled data sets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113" y="2401932"/>
            <a:ext cx="7684424" cy="40945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526912" y="6439041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2016)</a:t>
            </a:r>
          </a:p>
        </p:txBody>
      </p:sp>
    </p:spTree>
    <p:extLst>
      <p:ext uri="{BB962C8B-B14F-4D97-AF65-F5344CB8AC3E}">
        <p14:creationId xmlns:p14="http://schemas.microsoft.com/office/powerpoint/2010/main" val="804944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Deep Neural Networks</a:t>
            </a:r>
          </a:p>
          <a:p>
            <a:r>
              <a:rPr lang="en-US" dirty="0" smtClean="0"/>
              <a:t>Basic </a:t>
            </a:r>
            <a:r>
              <a:rPr lang="en-US" dirty="0" smtClean="0"/>
              <a:t>feed forward NN </a:t>
            </a:r>
            <a:endParaRPr lang="en-US" dirty="0" smtClean="0"/>
          </a:p>
          <a:p>
            <a:r>
              <a:rPr lang="en-US" dirty="0" smtClean="0"/>
              <a:t>Notebook </a:t>
            </a:r>
            <a:r>
              <a:rPr lang="en-US" smtClean="0"/>
              <a:t>with examples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162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changed?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817078" y="1600201"/>
            <a:ext cx="8694615" cy="4525963"/>
          </a:xfrm>
        </p:spPr>
        <p:txBody>
          <a:bodyPr/>
          <a:lstStyle/>
          <a:p>
            <a:r>
              <a:rPr lang="en-US" dirty="0" smtClean="0"/>
              <a:t>Massively parallel computing with GPUs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153" y="2372284"/>
            <a:ext cx="7151077" cy="43674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256955" y="6439040"/>
            <a:ext cx="2686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beamandrew.github.io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71071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changed?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797538" y="1600201"/>
            <a:ext cx="8662528" cy="4525963"/>
          </a:xfrm>
        </p:spPr>
        <p:txBody>
          <a:bodyPr/>
          <a:lstStyle/>
          <a:p>
            <a:r>
              <a:rPr lang="en-US" dirty="0" smtClean="0"/>
              <a:t>Better architectures, improved model complexity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496" y="2571865"/>
            <a:ext cx="7881304" cy="38085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526912" y="6439041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2016)</a:t>
            </a:r>
          </a:p>
        </p:txBody>
      </p:sp>
    </p:spTree>
    <p:extLst>
      <p:ext uri="{BB962C8B-B14F-4D97-AF65-F5344CB8AC3E}">
        <p14:creationId xmlns:p14="http://schemas.microsoft.com/office/powerpoint/2010/main" val="154617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changed?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817078" y="1600201"/>
            <a:ext cx="8694615" cy="4525963"/>
          </a:xfrm>
        </p:spPr>
        <p:txBody>
          <a:bodyPr/>
          <a:lstStyle/>
          <a:p>
            <a:r>
              <a:rPr lang="en-US" dirty="0" smtClean="0"/>
              <a:t>New regularization techniques</a:t>
            </a:r>
          </a:p>
          <a:p>
            <a:pPr lvl="1"/>
            <a:r>
              <a:rPr lang="en-US" dirty="0" smtClean="0"/>
              <a:t>Dropout</a:t>
            </a:r>
          </a:p>
          <a:p>
            <a:pPr lvl="1"/>
            <a:r>
              <a:rPr lang="en-US" dirty="0" smtClean="0"/>
              <a:t>Batch normalization</a:t>
            </a:r>
          </a:p>
          <a:p>
            <a:pPr lvl="1"/>
            <a:r>
              <a:rPr lang="en-US" dirty="0" smtClean="0"/>
              <a:t>Data augmentation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10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changed?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Robust optimizers: Improvements to stochastic gradient descent</a:t>
            </a:r>
          </a:p>
          <a:p>
            <a:pPr lvl="1"/>
            <a:r>
              <a:rPr lang="en-US" dirty="0" smtClean="0"/>
              <a:t>Momentum</a:t>
            </a:r>
          </a:p>
          <a:p>
            <a:pPr lvl="1"/>
            <a:r>
              <a:rPr lang="en-US" dirty="0" err="1" smtClean="0"/>
              <a:t>RMSProp</a:t>
            </a:r>
            <a:endParaRPr lang="en-US" dirty="0" smtClean="0"/>
          </a:p>
          <a:p>
            <a:pPr lvl="1"/>
            <a:r>
              <a:rPr lang="en-US" dirty="0" smtClean="0"/>
              <a:t>ADAM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6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changed?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817078" y="1600201"/>
            <a:ext cx="8694615" cy="4525963"/>
          </a:xfrm>
        </p:spPr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-friendly activation functions</a:t>
            </a:r>
          </a:p>
          <a:p>
            <a:pPr lvl="1"/>
            <a:r>
              <a:rPr lang="en-US" dirty="0" smtClean="0"/>
              <a:t>Sigmoid -&gt; Rectified Linear Units (</a:t>
            </a:r>
            <a:r>
              <a:rPr lang="en-US" dirty="0" err="1" smtClean="0">
                <a:solidFill>
                  <a:srgbClr val="0000FF"/>
                </a:solidFill>
              </a:rPr>
              <a:t>ReLU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464" y="3265689"/>
            <a:ext cx="7112000" cy="286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78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changed?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817078" y="1600201"/>
            <a:ext cx="8694615" cy="4525963"/>
          </a:xfrm>
        </p:spPr>
        <p:txBody>
          <a:bodyPr/>
          <a:lstStyle/>
          <a:p>
            <a:r>
              <a:rPr lang="en-US" dirty="0" smtClean="0"/>
              <a:t>Software platforms with auto-differentiation capabilities, seamless integration with GPUs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049" y="2651211"/>
            <a:ext cx="7315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8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Linear Models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3934395" y="3361308"/>
          <a:ext cx="4274567" cy="10836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4" name="Equation" r:id="rId3" imgW="901700" imgH="228600" progId="Equation.3">
                  <p:embed/>
                </p:oleObj>
              </mc:Choice>
              <mc:Fallback>
                <p:oleObj name="Equation" r:id="rId3" imgW="901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34395" y="3361308"/>
                        <a:ext cx="4274567" cy="10836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V="1">
            <a:off x="7182684" y="3081198"/>
            <a:ext cx="522915" cy="54154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705598" y="2665700"/>
            <a:ext cx="2505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Non-linear transform</a:t>
            </a:r>
          </a:p>
        </p:txBody>
      </p:sp>
    </p:spTree>
    <p:extLst>
      <p:ext uri="{BB962C8B-B14F-4D97-AF65-F5344CB8AC3E}">
        <p14:creationId xmlns:p14="http://schemas.microsoft.com/office/powerpoint/2010/main" val="1040150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476902" cy="4525963"/>
          </a:xfrm>
        </p:spPr>
        <p:txBody>
          <a:bodyPr/>
          <a:lstStyle/>
          <a:p>
            <a:r>
              <a:rPr lang="en-US" dirty="0" smtClean="0"/>
              <a:t>Manually engineer</a:t>
            </a:r>
          </a:p>
          <a:p>
            <a:pPr lvl="1"/>
            <a:r>
              <a:rPr lang="en-US" dirty="0" smtClean="0"/>
              <a:t>Domain specific, enormous human effort</a:t>
            </a:r>
          </a:p>
          <a:p>
            <a:r>
              <a:rPr lang="en-US" dirty="0" smtClean="0"/>
              <a:t>Generic transform</a:t>
            </a:r>
          </a:p>
          <a:p>
            <a:pPr lvl="1"/>
            <a:r>
              <a:rPr lang="en-US" dirty="0" smtClean="0"/>
              <a:t>Maps to a higher-dimensional space</a:t>
            </a:r>
          </a:p>
          <a:p>
            <a:pPr lvl="1"/>
            <a:r>
              <a:rPr lang="en-US" dirty="0" smtClean="0"/>
              <a:t>Kernel methods: e.g. RBF kernels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Over fitting: does not generalize well to unseen data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Cannot encode enough prior information</a:t>
            </a:r>
          </a:p>
          <a:p>
            <a:pPr marL="457200" lvl="1" indent="0">
              <a:buNone/>
            </a:pP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5572146" y="1682750"/>
          <a:ext cx="36032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8" name="Equation" r:id="rId3" imgW="127000" imgH="190500" progId="Equation.3">
                  <p:embed/>
                </p:oleObj>
              </mc:Choice>
              <mc:Fallback>
                <p:oleObj name="Equation" r:id="rId3" imgW="1270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72146" y="1682750"/>
                        <a:ext cx="360320" cy="53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507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981200" y="4971983"/>
            <a:ext cx="8229600" cy="143398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Can encode prior beliefs, generalizes well </a:t>
            </a:r>
          </a:p>
          <a:p>
            <a:pPr marL="0" indent="0">
              <a:buNone/>
            </a:pPr>
            <a:r>
              <a:rPr lang="en-US" dirty="0" smtClean="0"/>
              <a:t>But, </a:t>
            </a:r>
            <a:r>
              <a:rPr lang="en-US" i="1" dirty="0" smtClean="0">
                <a:solidFill>
                  <a:srgbClr val="FF0000"/>
                </a:solidFill>
              </a:rPr>
              <a:t>non-convex optimization</a:t>
            </a:r>
            <a:endParaRPr lang="en-US" i="1" dirty="0">
              <a:solidFill>
                <a:srgbClr val="FF0000"/>
              </a:solidFill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3934395" y="3361308"/>
          <a:ext cx="4274567" cy="10836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2" name="Equation" r:id="rId3" imgW="901700" imgH="228600" progId="Equation.3">
                  <p:embed/>
                </p:oleObj>
              </mc:Choice>
              <mc:Fallback>
                <p:oleObj name="Equation" r:id="rId3" imgW="901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34395" y="3361308"/>
                        <a:ext cx="4274567" cy="10836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V="1">
            <a:off x="7182684" y="3081198"/>
            <a:ext cx="522915" cy="54154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705598" y="2250200"/>
            <a:ext cx="296240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Defined by </a:t>
            </a:r>
          </a:p>
          <a:p>
            <a:r>
              <a:rPr lang="en-US" sz="2400" dirty="0">
                <a:solidFill>
                  <a:srgbClr val="0000FF"/>
                </a:solidFill>
              </a:rPr>
              <a:t>hidden layers</a:t>
            </a:r>
            <a:r>
              <a:rPr lang="en-US" sz="2400" dirty="0"/>
              <a:t> of the 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1751" y="1773147"/>
            <a:ext cx="25052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Directly learn feature map?</a:t>
            </a:r>
          </a:p>
        </p:txBody>
      </p:sp>
    </p:spTree>
    <p:extLst>
      <p:ext uri="{BB962C8B-B14F-4D97-AF65-F5344CB8AC3E}">
        <p14:creationId xmlns:p14="http://schemas.microsoft.com/office/powerpoint/2010/main" val="1514274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SVM vs.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Hand-written digit recognition: MNIST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948" y="2345397"/>
            <a:ext cx="5293388" cy="33150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44750" y="5921376"/>
            <a:ext cx="7366000" cy="461665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See illustration in notebook</a:t>
            </a:r>
          </a:p>
        </p:txBody>
      </p:sp>
    </p:spTree>
    <p:extLst>
      <p:ext uri="{BB962C8B-B14F-4D97-AF65-F5344CB8AC3E}">
        <p14:creationId xmlns:p14="http://schemas.microsoft.com/office/powerpoint/2010/main" val="57771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AlphaZero</a:t>
            </a:r>
            <a:r>
              <a:rPr lang="en-US" dirty="0" smtClean="0"/>
              <a:t> (2017)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05" y="1273794"/>
            <a:ext cx="7035800" cy="504576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526913" y="6439041"/>
            <a:ext cx="1845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7F7F7F"/>
                </a:solidFill>
              </a:rPr>
              <a:t>theguardian.com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859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Learning XOR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Optimal linear model (sq. loss)</a:t>
            </a:r>
          </a:p>
          <a:p>
            <a:pPr lvl="1"/>
            <a:r>
              <a:rPr lang="en-US" dirty="0" smtClean="0"/>
              <a:t>Predicts 0.5 on all points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100" y="1676400"/>
            <a:ext cx="49911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7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Learning XOR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077" y="1933703"/>
            <a:ext cx="2654299" cy="3525710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6332539" y="1616204"/>
          <a:ext cx="3209925" cy="226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8" name="Equation" r:id="rId4" imgW="1041400" imgH="736600" progId="Equation.3">
                  <p:embed/>
                </p:oleObj>
              </mc:Choice>
              <mc:Fallback>
                <p:oleObj name="Equation" r:id="rId4" imgW="1041400" imgH="736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32539" y="1616204"/>
                        <a:ext cx="3209925" cy="2268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444750" y="5921376"/>
            <a:ext cx="7366000" cy="461665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See illustration in notebook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275389" y="4775201"/>
          <a:ext cx="3248025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9" name="Equation" r:id="rId6" imgW="1054100" imgH="203200" progId="Equation.3">
                  <p:embed/>
                </p:oleObj>
              </mc:Choice>
              <mc:Fallback>
                <p:oleObj name="Equation" r:id="rId6" imgW="1054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5389" y="4775201"/>
                        <a:ext cx="3248025" cy="62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096000" y="4175126"/>
            <a:ext cx="215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where,</a:t>
            </a:r>
          </a:p>
        </p:txBody>
      </p:sp>
    </p:spTree>
    <p:extLst>
      <p:ext uri="{BB962C8B-B14F-4D97-AF65-F5344CB8AC3E}">
        <p14:creationId xmlns:p14="http://schemas.microsoft.com/office/powerpoint/2010/main" val="163252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Cost function</a:t>
            </a:r>
          </a:p>
          <a:p>
            <a:r>
              <a:rPr lang="en-US" dirty="0" smtClean="0"/>
              <a:t>Output units</a:t>
            </a:r>
          </a:p>
          <a:p>
            <a:r>
              <a:rPr lang="en-US" dirty="0" smtClean="0"/>
              <a:t>Hidden units</a:t>
            </a:r>
          </a:p>
          <a:p>
            <a:r>
              <a:rPr lang="en-US" dirty="0" smtClean="0"/>
              <a:t>Architecture</a:t>
            </a:r>
          </a:p>
          <a:p>
            <a:r>
              <a:rPr lang="en-US" dirty="0" smtClean="0"/>
              <a:t>Optimizer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97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3693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Cross-entropy between training data and model distribution (i.e. </a:t>
            </a:r>
            <a:r>
              <a:rPr lang="en-US" dirty="0" smtClean="0">
                <a:solidFill>
                  <a:srgbClr val="0000FF"/>
                </a:solidFill>
              </a:rPr>
              <a:t>negative log-likelihood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sz="1800" dirty="0"/>
          </a:p>
          <a:p>
            <a:endParaRPr lang="en-US" dirty="0" smtClean="0"/>
          </a:p>
          <a:p>
            <a:r>
              <a:rPr lang="en-US" dirty="0" smtClean="0"/>
              <a:t>Do not need to design separate cost functions </a:t>
            </a:r>
          </a:p>
          <a:p>
            <a:r>
              <a:rPr lang="en-US" dirty="0" smtClean="0"/>
              <a:t>Gradient of cost function must be large enough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3049809"/>
            <a:ext cx="63119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0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3693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Example: </a:t>
            </a:r>
            <a:r>
              <a:rPr lang="en-US" dirty="0" smtClean="0">
                <a:solidFill>
                  <a:srgbClr val="0000FF"/>
                </a:solidFill>
              </a:rPr>
              <a:t>sigmoid output + squared loss</a:t>
            </a:r>
            <a:endParaRPr lang="en-US" dirty="0">
              <a:solidFill>
                <a:srgbClr val="0000FF"/>
              </a:solidFill>
            </a:endParaRP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032125" y="2603727"/>
          <a:ext cx="1873250" cy="866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2" name="Equation" r:id="rId3" imgW="850900" imgH="393700" progId="Equation.3">
                  <p:embed/>
                </p:oleObj>
              </mc:Choice>
              <mc:Fallback>
                <p:oleObj name="Equation" r:id="rId3" imgW="850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32125" y="2603727"/>
                        <a:ext cx="1873250" cy="8663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6569075" y="2757488"/>
          <a:ext cx="285115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3" name="Equation" r:id="rId5" imgW="1295400" imgH="254000" progId="Equation.3">
                  <p:embed/>
                </p:oleObj>
              </mc:Choice>
              <mc:Fallback>
                <p:oleObj name="Equation" r:id="rId5" imgW="12954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69075" y="2757488"/>
                        <a:ext cx="2851150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4082811"/>
            <a:ext cx="9144000" cy="2043352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7096126" y="3889376"/>
            <a:ext cx="269875" cy="39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69076" y="3521016"/>
            <a:ext cx="236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Flat surfaces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8216901" y="3889376"/>
            <a:ext cx="212724" cy="39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53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3693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Example: </a:t>
            </a:r>
            <a:r>
              <a:rPr lang="en-US" dirty="0" smtClean="0">
                <a:solidFill>
                  <a:srgbClr val="0000FF"/>
                </a:solidFill>
              </a:rPr>
              <a:t>sigmoid output + cross-entropy loss</a:t>
            </a:r>
            <a:endParaRPr lang="en-US" dirty="0">
              <a:solidFill>
                <a:srgbClr val="0000FF"/>
              </a:solidFill>
            </a:endParaRP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616325" y="2798763"/>
          <a:ext cx="5170488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4" name="Equation" r:id="rId3" imgW="2349500" imgH="215900" progId="Equation.3">
                  <p:embed/>
                </p:oleObj>
              </mc:Choice>
              <mc:Fallback>
                <p:oleObj name="Equation" r:id="rId3" imgW="2349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16325" y="2798763"/>
                        <a:ext cx="5170488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207125" y="3521016"/>
            <a:ext cx="3127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800000"/>
                </a:solidFill>
              </a:rPr>
              <a:t>log undoes </a:t>
            </a:r>
            <a:r>
              <a:rPr lang="en-US" sz="2400" i="1" dirty="0" err="1">
                <a:solidFill>
                  <a:srgbClr val="800000"/>
                </a:solidFill>
              </a:rPr>
              <a:t>exp</a:t>
            </a:r>
            <a:endParaRPr lang="en-US" sz="2400" i="1" dirty="0">
              <a:solidFill>
                <a:srgbClr val="8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4081850"/>
            <a:ext cx="9144000" cy="2049076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7096125" y="3889375"/>
            <a:ext cx="269876" cy="73025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216901" y="3889376"/>
            <a:ext cx="212724" cy="61912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57876" y="6116578"/>
            <a:ext cx="3857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800000"/>
                </a:solidFill>
              </a:rPr>
              <a:t>Saturates only when the model makes correct predictions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5492752" y="5738813"/>
            <a:ext cx="714373" cy="62706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9366250" y="5803047"/>
            <a:ext cx="476251" cy="62706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79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 function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Output units</a:t>
            </a:r>
          </a:p>
          <a:p>
            <a:r>
              <a:rPr lang="en-US" dirty="0" smtClean="0"/>
              <a:t>Hidden units</a:t>
            </a:r>
          </a:p>
          <a:p>
            <a:r>
              <a:rPr lang="en-US" dirty="0" smtClean="0"/>
              <a:t>Architecture</a:t>
            </a:r>
          </a:p>
          <a:p>
            <a:r>
              <a:rPr lang="en-US" dirty="0" smtClean="0"/>
              <a:t>Optimizer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53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1" y="1358823"/>
            <a:ext cx="7826375" cy="49782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46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170494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Softmax</a:t>
            </a:r>
            <a:r>
              <a:rPr lang="en-US" dirty="0" smtClean="0"/>
              <a:t>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Discrete / </a:t>
            </a:r>
            <a:r>
              <a:rPr lang="en-US" dirty="0" err="1"/>
              <a:t>M</a:t>
            </a:r>
            <a:r>
              <a:rPr lang="en-US" dirty="0" err="1" smtClean="0"/>
              <a:t>ultinoulli</a:t>
            </a:r>
            <a:r>
              <a:rPr lang="en-US" dirty="0" smtClean="0"/>
              <a:t> output distribution</a:t>
            </a:r>
          </a:p>
          <a:p>
            <a:r>
              <a:rPr lang="en-US" dirty="0" smtClean="0"/>
              <a:t>For output scores </a:t>
            </a:r>
            <a:r>
              <a:rPr lang="en-US" i="1" dirty="0" smtClean="0"/>
              <a:t>z</a:t>
            </a:r>
            <a:r>
              <a:rPr lang="en-US" i="1" baseline="-25000" dirty="0" smtClean="0"/>
              <a:t>1</a:t>
            </a:r>
            <a:r>
              <a:rPr lang="en-US" i="1" dirty="0" smtClean="0"/>
              <a:t>, …, </a:t>
            </a:r>
            <a:r>
              <a:rPr lang="en-US" i="1" dirty="0" err="1" smtClean="0"/>
              <a:t>z</a:t>
            </a:r>
            <a:r>
              <a:rPr lang="en-US" i="1" baseline="-25000" dirty="0" err="1" smtClean="0"/>
              <a:t>n</a:t>
            </a:r>
            <a:endParaRPr lang="en-US" i="1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Log-likelihood undoes </a:t>
            </a:r>
            <a:r>
              <a:rPr lang="en-US" dirty="0" err="1" smtClean="0"/>
              <a:t>exp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4468813" y="2806701"/>
          <a:ext cx="3465512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0" name="Equation" r:id="rId3" imgW="1574800" imgH="495300" progId="Equation.3">
                  <p:embed/>
                </p:oleObj>
              </mc:Choice>
              <mc:Fallback>
                <p:oleObj name="Equation" r:id="rId3" imgW="15748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68813" y="2806701"/>
                        <a:ext cx="3465512" cy="109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840163" y="4768852"/>
          <a:ext cx="4722812" cy="140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1" name="Equation" r:id="rId5" imgW="2146300" imgH="635000" progId="Equation.3">
                  <p:embed/>
                </p:oleObj>
              </mc:Choice>
              <mc:Fallback>
                <p:oleObj name="Equation" r:id="rId5" imgW="2146300" imgH="635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40163" y="4768852"/>
                        <a:ext cx="4722812" cy="1400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918200" y="6270625"/>
            <a:ext cx="4603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(Score to target label – Maximum score)</a:t>
            </a:r>
          </a:p>
        </p:txBody>
      </p:sp>
    </p:spTree>
    <p:extLst>
      <p:ext uri="{BB962C8B-B14F-4D97-AF65-F5344CB8AC3E}">
        <p14:creationId xmlns:p14="http://schemas.microsoft.com/office/powerpoint/2010/main" val="109029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Mixture Density Output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57376"/>
            <a:ext cx="9144000" cy="44227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46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11872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AlphaGo</a:t>
            </a:r>
            <a:r>
              <a:rPr lang="en-US" dirty="0" smtClean="0"/>
              <a:t> (2015)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First program to beat a professional Go player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600" y="2357197"/>
            <a:ext cx="7035800" cy="396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3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 function</a:t>
            </a:r>
          </a:p>
          <a:p>
            <a:r>
              <a:rPr lang="en-US" dirty="0" smtClean="0"/>
              <a:t>Output units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Hidden units</a:t>
            </a:r>
          </a:p>
          <a:p>
            <a:r>
              <a:rPr lang="en-US" dirty="0" smtClean="0"/>
              <a:t>Architecture</a:t>
            </a:r>
          </a:p>
          <a:p>
            <a:r>
              <a:rPr lang="en-US" dirty="0" smtClean="0"/>
              <a:t>Optimizer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73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 Units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48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>
                <a:latin typeface="Calibri"/>
                <a:cs typeface="Calibri"/>
              </a:rPr>
              <a:t>w</a:t>
            </a:r>
            <a:r>
              <a:rPr lang="en-US" dirty="0" smtClean="0">
                <a:latin typeface="Calibri"/>
                <a:cs typeface="Calibri"/>
              </a:rPr>
              <a:t>ith activation function </a:t>
            </a:r>
            <a:r>
              <a:rPr lang="en-US" i="1" dirty="0" smtClean="0">
                <a:latin typeface="Times"/>
                <a:cs typeface="Times"/>
              </a:rPr>
              <a:t>g</a:t>
            </a:r>
          </a:p>
          <a:p>
            <a:pPr marL="0" indent="0">
              <a:buNone/>
            </a:pPr>
            <a:endParaRPr lang="en-US" sz="1200" i="1" dirty="0">
              <a:latin typeface="Times"/>
              <a:cs typeface="Times"/>
            </a:endParaRPr>
          </a:p>
          <a:p>
            <a:pPr lvl="1"/>
            <a:r>
              <a:rPr lang="en-US" dirty="0" smtClean="0"/>
              <a:t>Ensure </a:t>
            </a:r>
            <a:r>
              <a:rPr lang="en-US" dirty="0" smtClean="0">
                <a:solidFill>
                  <a:srgbClr val="0000FF"/>
                </a:solidFill>
              </a:rPr>
              <a:t>gradients </a:t>
            </a:r>
            <a:r>
              <a:rPr lang="en-US" dirty="0">
                <a:solidFill>
                  <a:srgbClr val="0000FF"/>
                </a:solidFill>
              </a:rPr>
              <a:t>remain large </a:t>
            </a:r>
            <a:r>
              <a:rPr lang="en-US" dirty="0"/>
              <a:t>through </a:t>
            </a:r>
            <a:r>
              <a:rPr lang="en-US" dirty="0" smtClean="0"/>
              <a:t>hidden unit</a:t>
            </a:r>
          </a:p>
          <a:p>
            <a:pPr lvl="1"/>
            <a:r>
              <a:rPr lang="en-US" dirty="0" smtClean="0"/>
              <a:t>Preferred: </a:t>
            </a:r>
            <a:r>
              <a:rPr lang="en-US" dirty="0" smtClean="0">
                <a:solidFill>
                  <a:srgbClr val="0000FF"/>
                </a:solidFill>
              </a:rPr>
              <a:t>piece-wise linear activation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Avoid sigmoid</a:t>
            </a:r>
            <a:r>
              <a:rPr lang="en-US" dirty="0" smtClean="0"/>
              <a:t>/</a:t>
            </a:r>
            <a:r>
              <a:rPr lang="en-US" dirty="0" err="1" smtClean="0"/>
              <a:t>tanh</a:t>
            </a:r>
            <a:r>
              <a:rPr lang="en-US" dirty="0" smtClean="0"/>
              <a:t> activation</a:t>
            </a:r>
          </a:p>
          <a:p>
            <a:pPr lvl="2"/>
            <a:r>
              <a:rPr lang="en-US" dirty="0" smtClean="0"/>
              <a:t>Do not provide useful gradient info when they saturate</a:t>
            </a:r>
            <a:endParaRPr lang="en-US" dirty="0"/>
          </a:p>
          <a:p>
            <a:endParaRPr lang="en-US" dirty="0">
              <a:latin typeface="Calibri"/>
              <a:cs typeface="Calibri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747796" y="1873316"/>
          <a:ext cx="2796425" cy="654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2" name="Equation" r:id="rId3" imgW="977900" imgH="228600" progId="Equation.3">
                  <p:embed/>
                </p:oleObj>
              </mc:Choice>
              <mc:Fallback>
                <p:oleObj name="Equation" r:id="rId3" imgW="977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47796" y="1873316"/>
                        <a:ext cx="2796425" cy="654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357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ReLU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959214"/>
          </a:xfrm>
        </p:spPr>
        <p:txBody>
          <a:bodyPr>
            <a:normAutofit/>
          </a:bodyPr>
          <a:lstStyle/>
          <a:p>
            <a:r>
              <a:rPr lang="en-US" dirty="0" smtClean="0"/>
              <a:t>Rectified Linear Units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Gradient is 1 whenever unit is active</a:t>
            </a:r>
          </a:p>
          <a:p>
            <a:pPr lvl="1"/>
            <a:r>
              <a:rPr lang="en-US" dirty="0" smtClean="0"/>
              <a:t>More useful for learning compared to sigmoid</a:t>
            </a:r>
          </a:p>
          <a:p>
            <a:pPr lvl="1"/>
            <a:r>
              <a:rPr lang="en-US" dirty="0"/>
              <a:t>No useful gradient information when z&lt;</a:t>
            </a:r>
            <a:r>
              <a:rPr lang="en-US" dirty="0" smtClean="0"/>
              <a:t>0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951413" y="2277086"/>
          <a:ext cx="2262188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6" name="Equation" r:id="rId3" imgW="1028700" imgH="203200" progId="Equation.3">
                  <p:embed/>
                </p:oleObj>
              </mc:Choice>
              <mc:Fallback>
                <p:oleObj name="Equation" r:id="rId3" imgW="1028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51413" y="2277086"/>
                        <a:ext cx="2262188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6755913" y="4056980"/>
            <a:ext cx="18956" cy="11152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5934663" y="3043550"/>
            <a:ext cx="1642501" cy="164250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032427" y="4695178"/>
            <a:ext cx="1911358" cy="1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92955" y="472653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87474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Generalized </a:t>
            </a:r>
            <a:r>
              <a:rPr lang="en-US" dirty="0" err="1" smtClean="0"/>
              <a:t>ReLU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864425"/>
          </a:xfrm>
        </p:spPr>
        <p:txBody>
          <a:bodyPr>
            <a:normAutofit/>
          </a:bodyPr>
          <a:lstStyle/>
          <a:p>
            <a:r>
              <a:rPr lang="en-US" dirty="0" smtClean="0"/>
              <a:t>Generalization: For          ,</a:t>
            </a:r>
          </a:p>
          <a:p>
            <a:endParaRPr lang="en-US" sz="8800" dirty="0"/>
          </a:p>
          <a:p>
            <a:r>
              <a:rPr lang="en-US" dirty="0" smtClean="0"/>
              <a:t>E.g. Absolute value </a:t>
            </a:r>
            <a:r>
              <a:rPr lang="en-US" dirty="0" err="1" smtClean="0"/>
              <a:t>ReLU</a:t>
            </a:r>
            <a:r>
              <a:rPr lang="en-US" dirty="0" smtClean="0"/>
              <a:t>: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827672" y="2733929"/>
          <a:ext cx="6452887" cy="652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4" name="Equation" r:id="rId3" imgW="2133600" imgH="215900" progId="Equation.3">
                  <p:embed/>
                </p:oleObj>
              </mc:Choice>
              <mc:Fallback>
                <p:oleObj name="Equation" r:id="rId3" imgW="2133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27672" y="2733929"/>
                        <a:ext cx="6452887" cy="6529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5612697" y="1706148"/>
          <a:ext cx="941387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5" name="Equation" r:id="rId5" imgW="406400" imgH="215900" progId="Equation.3">
                  <p:embed/>
                </p:oleObj>
              </mc:Choice>
              <mc:Fallback>
                <p:oleObj name="Equation" r:id="rId5" imgW="406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12697" y="1706148"/>
                        <a:ext cx="941387" cy="500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6837364" y="3873500"/>
          <a:ext cx="329247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6" name="Equation" r:id="rId7" imgW="1295400" imgH="215900" progId="Equation.3">
                  <p:embed/>
                </p:oleObj>
              </mc:Choice>
              <mc:Fallback>
                <p:oleObj name="Equation" r:id="rId7" imgW="1295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37364" y="3873500"/>
                        <a:ext cx="3292475" cy="547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5147918" y="4509344"/>
            <a:ext cx="2803926" cy="2348657"/>
            <a:chOff x="3623918" y="4509343"/>
            <a:chExt cx="2400472" cy="1988615"/>
          </a:xfrm>
        </p:grpSpPr>
        <p:cxnSp>
          <p:nvCxnSpPr>
            <p:cNvPr id="8" name="Straight Connector 7"/>
            <p:cNvCxnSpPr/>
            <p:nvPr/>
          </p:nvCxnSpPr>
          <p:spPr>
            <a:xfrm rot="18900000">
              <a:off x="4035775" y="5503649"/>
              <a:ext cx="1988615" cy="0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2700000">
              <a:off x="2629610" y="5503651"/>
              <a:ext cx="1988615" cy="0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5818340" y="646462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91030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Maxout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Directly learn the activation function</a:t>
            </a:r>
          </a:p>
          <a:p>
            <a:pPr lvl="1"/>
            <a:r>
              <a:rPr lang="en-US" dirty="0" smtClean="0"/>
              <a:t>Max of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/>
              <a:t> linear functions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531408" y="2925541"/>
          <a:ext cx="4765346" cy="911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4" name="Equation" r:id="rId3" imgW="1460500" imgH="279400" progId="Equation.3">
                  <p:embed/>
                </p:oleObj>
              </mc:Choice>
              <mc:Fallback>
                <p:oleObj name="Equation" r:id="rId3" imgW="14605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31408" y="2925541"/>
                        <a:ext cx="4765346" cy="9117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9058" y="4014057"/>
            <a:ext cx="5993579" cy="27559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30671" y="4907811"/>
            <a:ext cx="14266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Line 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67233" y="4878199"/>
            <a:ext cx="142666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(α</a:t>
            </a:r>
            <a:r>
              <a:rPr lang="en-US" sz="2400" baseline="-25000" dirty="0"/>
              <a:t>1</a:t>
            </a:r>
            <a:r>
              <a:rPr lang="en-US" sz="2400" dirty="0"/>
              <a:t>, β</a:t>
            </a:r>
            <a:r>
              <a:rPr lang="en-US" sz="2400" baseline="-25000" dirty="0"/>
              <a:t>1</a:t>
            </a:r>
            <a:r>
              <a:rPr lang="en-US" sz="2400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30672" y="4878199"/>
            <a:ext cx="13012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(α</a:t>
            </a:r>
            <a:r>
              <a:rPr lang="en-US" sz="2400" baseline="-25000" dirty="0"/>
              <a:t>3</a:t>
            </a:r>
            <a:r>
              <a:rPr lang="en-US" sz="2400" dirty="0"/>
              <a:t>, β</a:t>
            </a:r>
            <a:r>
              <a:rPr lang="en-US" sz="2400" baseline="-25000" dirty="0"/>
              <a:t>3</a:t>
            </a:r>
            <a:r>
              <a:rPr lang="en-US" sz="2400" dirty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12821" y="6261329"/>
            <a:ext cx="142666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(α</a:t>
            </a:r>
            <a:r>
              <a:rPr lang="en-US" sz="2400" baseline="-25000" dirty="0"/>
              <a:t>2</a:t>
            </a:r>
            <a:r>
              <a:rPr lang="en-US" sz="2400" dirty="0"/>
              <a:t>, β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17337" y="5846704"/>
            <a:ext cx="287685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387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 function</a:t>
            </a:r>
          </a:p>
          <a:p>
            <a:r>
              <a:rPr lang="en-US" dirty="0" smtClean="0"/>
              <a:t>Output units</a:t>
            </a:r>
          </a:p>
          <a:p>
            <a:r>
              <a:rPr lang="en-US" dirty="0" smtClean="0"/>
              <a:t>Hidden units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Architecture</a:t>
            </a:r>
          </a:p>
          <a:p>
            <a:r>
              <a:rPr lang="en-US" dirty="0" smtClean="0"/>
              <a:t>Optimizer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90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020" y="2126121"/>
            <a:ext cx="3139981" cy="31545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Approximation Theorem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5970645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One </a:t>
            </a:r>
            <a:r>
              <a:rPr lang="en-US" dirty="0">
                <a:solidFill>
                  <a:srgbClr val="0000FF"/>
                </a:solidFill>
              </a:rPr>
              <a:t>hidden layer is enough </a:t>
            </a:r>
            <a:r>
              <a:rPr lang="en-US" dirty="0"/>
              <a:t>to </a:t>
            </a:r>
            <a:r>
              <a:rPr lang="en-US" i="1" dirty="0"/>
              <a:t>represent </a:t>
            </a:r>
            <a:r>
              <a:rPr lang="en-US" dirty="0" smtClean="0"/>
              <a:t>an </a:t>
            </a:r>
            <a:r>
              <a:rPr lang="en-US" dirty="0"/>
              <a:t>approximation of any function to an arbitrary degree of accuracy </a:t>
            </a:r>
          </a:p>
          <a:p>
            <a:r>
              <a:rPr lang="en-US" dirty="0"/>
              <a:t>So why deeper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Shallow </a:t>
            </a:r>
            <a:r>
              <a:rPr lang="en-US" dirty="0"/>
              <a:t>net may need </a:t>
            </a:r>
            <a:r>
              <a:rPr lang="en-US" dirty="0">
                <a:solidFill>
                  <a:srgbClr val="0000FF"/>
                </a:solidFill>
              </a:rPr>
              <a:t>(exponentially) more </a:t>
            </a:r>
            <a:r>
              <a:rPr lang="en-US" dirty="0" smtClean="0">
                <a:solidFill>
                  <a:srgbClr val="0000FF"/>
                </a:solidFill>
              </a:rPr>
              <a:t>width</a:t>
            </a:r>
          </a:p>
          <a:p>
            <a:pPr lvl="1"/>
            <a:r>
              <a:rPr lang="en-US" dirty="0" smtClean="0"/>
              <a:t>Shallow </a:t>
            </a:r>
            <a:r>
              <a:rPr lang="en-US" dirty="0"/>
              <a:t>net may </a:t>
            </a:r>
            <a:r>
              <a:rPr lang="en-US" dirty="0" err="1"/>
              <a:t>overfit</a:t>
            </a:r>
            <a:r>
              <a:rPr lang="en-US" dirty="0"/>
              <a:t> more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56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Exponential Gain with Depth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17532" y="1600201"/>
            <a:ext cx="8551855" cy="4525963"/>
          </a:xfrm>
        </p:spPr>
        <p:txBody>
          <a:bodyPr/>
          <a:lstStyle/>
          <a:p>
            <a:r>
              <a:rPr lang="en-US" dirty="0" smtClean="0"/>
              <a:t>Each hidden layer </a:t>
            </a:r>
            <a:r>
              <a:rPr lang="en-US" dirty="0" smtClean="0">
                <a:solidFill>
                  <a:srgbClr val="0000FF"/>
                </a:solidFill>
              </a:rPr>
              <a:t>folds </a:t>
            </a:r>
            <a:r>
              <a:rPr lang="en-US" dirty="0" smtClean="0"/>
              <a:t>the space of activations of the previous layer. E.g. abs activation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55" y="3196007"/>
            <a:ext cx="8686800" cy="3870530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8973220" y="2190734"/>
          <a:ext cx="1325563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8" name="Equation" r:id="rId4" imgW="571500" imgH="203200" progId="Equation.3">
                  <p:embed/>
                </p:oleObj>
              </mc:Choice>
              <mc:Fallback>
                <p:oleObj name="Equation" r:id="rId4" imgW="571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73220" y="2190734"/>
                        <a:ext cx="1325563" cy="471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204060" y="2818329"/>
            <a:ext cx="2006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Montúfar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(2014) </a:t>
            </a:r>
          </a:p>
        </p:txBody>
      </p:sp>
    </p:spTree>
    <p:extLst>
      <p:ext uri="{BB962C8B-B14F-4D97-AF65-F5344CB8AC3E}">
        <p14:creationId xmlns:p14="http://schemas.microsoft.com/office/powerpoint/2010/main" val="60276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Exponential Gain with Depth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 </a:t>
            </a:r>
            <a:r>
              <a:rPr lang="en-US" i="1" dirty="0"/>
              <a:t>N</a:t>
            </a:r>
            <a:r>
              <a:rPr lang="en-US" dirty="0"/>
              <a:t> hidden layers, there are O(4</a:t>
            </a:r>
            <a:r>
              <a:rPr lang="en-US" i="1" baseline="30000" dirty="0"/>
              <a:t>N</a:t>
            </a:r>
            <a:r>
              <a:rPr lang="en-US" i="1" dirty="0"/>
              <a:t>)</a:t>
            </a:r>
            <a:r>
              <a:rPr lang="en-US" i="1" baseline="30000" dirty="0"/>
              <a:t> </a:t>
            </a:r>
            <a:r>
              <a:rPr lang="en-US" dirty="0"/>
              <a:t>piecewise linear regions</a:t>
            </a:r>
            <a:endParaRPr lang="en-US" i="1" baseline="30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370" y="2515768"/>
            <a:ext cx="7999519" cy="42233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95945" y="6396336"/>
            <a:ext cx="4201614" cy="461665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See illustration in notebook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04060" y="2535001"/>
            <a:ext cx="2006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Montúfar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(2014) </a:t>
            </a:r>
          </a:p>
        </p:txBody>
      </p:sp>
    </p:spTree>
    <p:extLst>
      <p:ext uri="{BB962C8B-B14F-4D97-AF65-F5344CB8AC3E}">
        <p14:creationId xmlns:p14="http://schemas.microsoft.com/office/powerpoint/2010/main" val="102490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Generalization with Depth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78520"/>
            <a:ext cx="9144000" cy="49761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46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181339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iOS</a:t>
            </a:r>
            <a:r>
              <a:rPr lang="en-US" dirty="0" smtClean="0"/>
              <a:t> Speech Synthesis (2016-)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Trained from 20 hours of high quality speech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0" y="2423425"/>
            <a:ext cx="7112000" cy="38541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543800" y="6439040"/>
            <a:ext cx="2921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machinelearning.apple.com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8700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Large, Shallow Nets </a:t>
            </a:r>
            <a:r>
              <a:rPr lang="en-US" dirty="0" err="1" smtClean="0"/>
              <a:t>Overfit</a:t>
            </a:r>
            <a:r>
              <a:rPr lang="en-US" dirty="0" smtClean="0"/>
              <a:t> More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034571"/>
            <a:ext cx="9144000" cy="43195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46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69751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 function</a:t>
            </a:r>
          </a:p>
          <a:p>
            <a:r>
              <a:rPr lang="en-US" dirty="0" smtClean="0"/>
              <a:t>Output units</a:t>
            </a:r>
          </a:p>
          <a:p>
            <a:r>
              <a:rPr lang="en-US" dirty="0" smtClean="0"/>
              <a:t>Hidden units</a:t>
            </a:r>
          </a:p>
          <a:p>
            <a:r>
              <a:rPr lang="en-US" dirty="0" smtClean="0"/>
              <a:t>Architecture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Optimizer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04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450152"/>
          </a:xfrm>
        </p:spPr>
        <p:txBody>
          <a:bodyPr/>
          <a:lstStyle/>
          <a:p>
            <a:r>
              <a:rPr lang="en-US" dirty="0" smtClean="0"/>
              <a:t>Gradient-based Optimizer</a:t>
            </a:r>
            <a:br>
              <a:rPr lang="en-US" dirty="0" smtClean="0"/>
            </a:br>
            <a:r>
              <a:rPr lang="en-US" sz="2800" dirty="0"/>
              <a:t>(e.g. stochastic gradient descent)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819721"/>
            <a:ext cx="8229600" cy="4844057"/>
          </a:xfrm>
        </p:spPr>
        <p:txBody>
          <a:bodyPr>
            <a:normAutofit/>
          </a:bodyPr>
          <a:lstStyle/>
          <a:p>
            <a:r>
              <a:rPr lang="en-US" dirty="0" smtClean="0"/>
              <a:t>“Chain rule” for computing gradients: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sz="4000" dirty="0"/>
          </a:p>
          <a:p>
            <a:r>
              <a:rPr lang="en-US" dirty="0" smtClean="0"/>
              <a:t>For deeper networks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368801" y="2549776"/>
          <a:ext cx="2792413" cy="167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4" name="Equation" r:id="rId3" imgW="1270000" imgH="762000" progId="Equation.3">
                  <p:embed/>
                </p:oleObj>
              </mc:Choice>
              <mc:Fallback>
                <p:oleObj name="Equation" r:id="rId3" imgW="1270000" imgH="762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68801" y="2549776"/>
                        <a:ext cx="2792413" cy="1673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4243389" y="5112666"/>
          <a:ext cx="3349625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5" name="Equation" r:id="rId5" imgW="1524000" imgH="469900" progId="Equation.3">
                  <p:embed/>
                </p:oleObj>
              </mc:Choice>
              <mc:Fallback>
                <p:oleObj name="Equation" r:id="rId5" imgW="15240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43389" y="5112666"/>
                        <a:ext cx="3349625" cy="1031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3861513" y="-270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Oval Callout 4"/>
          <p:cNvSpPr/>
          <p:nvPr/>
        </p:nvSpPr>
        <p:spPr>
          <a:xfrm>
            <a:off x="7161214" y="4223000"/>
            <a:ext cx="3628289" cy="909434"/>
          </a:xfrm>
          <a:prstGeom prst="wedgeEllipseCallout">
            <a:avLst>
              <a:gd name="adj1" fmla="val -46325"/>
              <a:gd name="adj2" fmla="val 50431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en-US" sz="2000" dirty="0"/>
              <a:t>Naïve computation takes exponential time</a:t>
            </a:r>
          </a:p>
        </p:txBody>
      </p:sp>
    </p:spTree>
    <p:extLst>
      <p:ext uri="{BB962C8B-B14F-4D97-AF65-F5344CB8AC3E}">
        <p14:creationId xmlns:p14="http://schemas.microsoft.com/office/powerpoint/2010/main" val="173235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Avoids repeated sub-expressions</a:t>
            </a:r>
          </a:p>
          <a:p>
            <a:r>
              <a:rPr lang="en-US" dirty="0" smtClean="0"/>
              <a:t>Uses dynamic programming (table filling)</a:t>
            </a:r>
          </a:p>
          <a:p>
            <a:r>
              <a:rPr lang="en-US" dirty="0" smtClean="0"/>
              <a:t>Trades-off memory for speed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133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4052889" y="2293939"/>
          <a:ext cx="5362575" cy="273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0" name="Equation" r:id="rId3" imgW="2438400" imgH="1244600" progId="Equation.3">
                  <p:embed/>
                </p:oleObj>
              </mc:Choice>
              <mc:Fallback>
                <p:oleObj name="Equation" r:id="rId3" imgW="2438400" imgH="1244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52889" y="2293939"/>
                        <a:ext cx="5362575" cy="2732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Arithmetic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00FF"/>
                </a:solidFill>
              </a:rPr>
              <a:t>Jacobian</a:t>
            </a:r>
            <a:r>
              <a:rPr lang="en-US" dirty="0" smtClean="0">
                <a:solidFill>
                  <a:srgbClr val="0000FF"/>
                </a:solidFill>
              </a:rPr>
              <a:t>-gradient products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5510213" y="5624513"/>
          <a:ext cx="231775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1" name="Equation" r:id="rId5" imgW="1054100" imgH="457200" progId="Equation.3">
                  <p:embed/>
                </p:oleObj>
              </mc:Choice>
              <mc:Fallback>
                <p:oleObj name="Equation" r:id="rId5" imgW="10541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10213" y="5624513"/>
                        <a:ext cx="2317750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051705" y="4975463"/>
            <a:ext cx="1494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grad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</a:t>
            </a:r>
            <a:r>
              <a:rPr lang="en-US" sz="2000" b="1" dirty="0">
                <a:solidFill>
                  <a:srgbClr val="0000FF"/>
                </a:solidFill>
              </a:rPr>
              <a:t>z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5203" y="4975463"/>
            <a:ext cx="196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grad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</a:t>
            </a:r>
            <a:r>
              <a:rPr lang="en-US" sz="2000" b="1" dirty="0">
                <a:solidFill>
                  <a:srgbClr val="0000FF"/>
                </a:solidFill>
              </a:rPr>
              <a:t>x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23703" y="4968277"/>
            <a:ext cx="2407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0000FF"/>
                </a:solidFill>
              </a:rPr>
              <a:t>Jacobian</a:t>
            </a:r>
            <a:r>
              <a:rPr lang="en-US" sz="2000" dirty="0">
                <a:solidFill>
                  <a:srgbClr val="0000FF"/>
                </a:solidFill>
              </a:rPr>
              <a:t> of ‘g’</a:t>
            </a:r>
            <a:endParaRPr lang="en-US" sz="2000" b="1" dirty="0">
              <a:solidFill>
                <a:srgbClr val="0000FF"/>
              </a:solidFill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2027238" y="3219450"/>
          <a:ext cx="1200150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2" name="Equation" r:id="rId7" imgW="546100" imgH="431800" progId="Equation.3">
                  <p:embed/>
                </p:oleObj>
              </mc:Choice>
              <mc:Fallback>
                <p:oleObj name="Equation" r:id="rId7" imgW="546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27238" y="3219450"/>
                        <a:ext cx="1200150" cy="947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90820" y="5741443"/>
            <a:ext cx="18199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Apply recursively!</a:t>
            </a:r>
          </a:p>
        </p:txBody>
      </p:sp>
    </p:spTree>
    <p:extLst>
      <p:ext uri="{BB962C8B-B14F-4D97-AF65-F5344CB8AC3E}">
        <p14:creationId xmlns:p14="http://schemas.microsoft.com/office/powerpoint/2010/main" val="2605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Overview 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95536" y="5370097"/>
            <a:ext cx="3750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Back-prop: compute derivatives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32427" y="1645159"/>
            <a:ext cx="4248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Forward prop: compute activations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47258" y="3418220"/>
            <a:ext cx="1375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Compute loss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992077" y="2224554"/>
            <a:ext cx="2254272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992077" y="5319273"/>
            <a:ext cx="2254272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91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0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1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2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3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4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5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295536" y="5519329"/>
            <a:ext cx="37503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Linear activation functions</a:t>
            </a:r>
          </a:p>
          <a:p>
            <a:pPr algn="ctr"/>
            <a:r>
              <a:rPr lang="en-US" sz="2000" dirty="0">
                <a:solidFill>
                  <a:srgbClr val="0000FF"/>
                </a:solidFill>
              </a:rPr>
              <a:t>No bias</a:t>
            </a:r>
          </a:p>
          <a:p>
            <a:pPr algn="ctr"/>
            <a:r>
              <a:rPr lang="en-US" sz="2000" dirty="0">
                <a:solidFill>
                  <a:srgbClr val="0000FF"/>
                </a:solidFill>
              </a:rPr>
              <a:t>Squared loss</a:t>
            </a:r>
          </a:p>
        </p:txBody>
      </p:sp>
    </p:spTree>
    <p:extLst>
      <p:ext uri="{BB962C8B-B14F-4D97-AF65-F5344CB8AC3E}">
        <p14:creationId xmlns:p14="http://schemas.microsoft.com/office/powerpoint/2010/main" val="135728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0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1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2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3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4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5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4857707" y="1805509"/>
          <a:ext cx="200501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6" name="Equation" r:id="rId16" imgW="914400" imgH="203200" progId="Equation.3">
                  <p:embed/>
                </p:oleObj>
              </mc:Choice>
              <mc:Fallback>
                <p:oleObj name="Equation" r:id="rId16" imgW="914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857707" y="1805509"/>
                        <a:ext cx="2005012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4873385" y="5297729"/>
          <a:ext cx="200501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7" name="Equation" r:id="rId18" imgW="914400" imgH="203200" progId="Equation.3">
                  <p:embed/>
                </p:oleObj>
              </mc:Choice>
              <mc:Fallback>
                <p:oleObj name="Equation" r:id="rId18" imgW="914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873385" y="5297729"/>
                        <a:ext cx="2005012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8584824" y="4306283"/>
          <a:ext cx="180975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8" name="Equation" r:id="rId20" imgW="825500" imgH="203200" progId="Equation.3">
                  <p:embed/>
                </p:oleObj>
              </mc:Choice>
              <mc:Fallback>
                <p:oleObj name="Equation" r:id="rId20" imgW="825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584824" y="4306283"/>
                        <a:ext cx="180975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Arrow Connector 21"/>
          <p:cNvCxnSpPr/>
          <p:nvPr/>
        </p:nvCxnSpPr>
        <p:spPr>
          <a:xfrm>
            <a:off x="3731140" y="2054068"/>
            <a:ext cx="764793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731140" y="5612390"/>
            <a:ext cx="764793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20000">
            <a:off x="7010160" y="2535747"/>
            <a:ext cx="764793" cy="235207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rot="21420000" flipV="1">
            <a:off x="6967488" y="4692803"/>
            <a:ext cx="807464" cy="24095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621430" y="6100029"/>
            <a:ext cx="688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Forward prop: Propagate activations to output layer</a:t>
            </a:r>
          </a:p>
        </p:txBody>
      </p:sp>
    </p:spTree>
    <p:extLst>
      <p:ext uri="{BB962C8B-B14F-4D97-AF65-F5344CB8AC3E}">
        <p14:creationId xmlns:p14="http://schemas.microsoft.com/office/powerpoint/2010/main" val="138591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2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3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4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5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6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7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8" name="Equation" r:id="rId16" imgW="876300" imgH="431800" progId="Equation.3">
                  <p:embed/>
                </p:oleObj>
              </mc:Choice>
              <mc:Fallback>
                <p:oleObj name="Equation" r:id="rId16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621430" y="6100029"/>
            <a:ext cx="688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Compute loss and its derivative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343902" y="4246715"/>
            <a:ext cx="1693074" cy="80890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8024626" y="2471129"/>
          <a:ext cx="2467003" cy="4403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9" name="Equation" r:id="rId18" imgW="1346200" imgH="241300" progId="Equation.3">
                  <p:embed/>
                </p:oleObj>
              </mc:Choice>
              <mc:Fallback>
                <p:oleObj name="Equation" r:id="rId18" imgW="1346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024626" y="2471129"/>
                        <a:ext cx="2467003" cy="4403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558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8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9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0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1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2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3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4" name="Equation" r:id="rId16" imgW="876300" imgH="431800" progId="Equation.3">
                  <p:embed/>
                </p:oleObj>
              </mc:Choice>
              <mc:Fallback>
                <p:oleObj name="Equation" r:id="rId16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2621430" y="6100029"/>
            <a:ext cx="688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Compute derivatives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weights </a:t>
            </a:r>
            <a:r>
              <a:rPr lang="en-US" sz="2000" i="1" dirty="0">
                <a:solidFill>
                  <a:srgbClr val="0000FF"/>
                </a:solidFill>
              </a:rPr>
              <a:t>c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 and </a:t>
            </a:r>
            <a:r>
              <a:rPr lang="en-US" sz="2000" i="1" dirty="0">
                <a:solidFill>
                  <a:srgbClr val="0000FF"/>
                </a:solidFill>
              </a:rPr>
              <a:t>c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/>
          </p:nvPr>
        </p:nvGraphicFramePr>
        <p:xfrm>
          <a:off x="8153360" y="1276519"/>
          <a:ext cx="1587500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5" name="Equation" r:id="rId18" imgW="850900" imgH="431800" progId="Equation.3">
                  <p:embed/>
                </p:oleObj>
              </mc:Choice>
              <mc:Fallback>
                <p:oleObj name="Equation" r:id="rId18" imgW="8509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153360" y="1276519"/>
                        <a:ext cx="1587500" cy="801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8153360" y="2189928"/>
          <a:ext cx="1638300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6" name="Equation" r:id="rId20" imgW="876300" imgH="431800" progId="Equation.3">
                  <p:embed/>
                </p:oleObj>
              </mc:Choice>
              <mc:Fallback>
                <p:oleObj name="Equation" r:id="rId20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153360" y="2189928"/>
                        <a:ext cx="1638300" cy="80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8039698" y="1276518"/>
            <a:ext cx="1762272" cy="172241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74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Brain (2012)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/>
              <a:t>Differentiate between human face and cat</a:t>
            </a:r>
          </a:p>
          <a:p>
            <a:pPr lvl="1"/>
            <a:r>
              <a:rPr lang="en-US" dirty="0" smtClean="0"/>
              <a:t>Neural network with 1 </a:t>
            </a:r>
            <a:r>
              <a:rPr lang="en-US" dirty="0"/>
              <a:t>billion </a:t>
            </a:r>
            <a:r>
              <a:rPr lang="en-US" dirty="0" smtClean="0"/>
              <a:t>connections</a:t>
            </a:r>
          </a:p>
          <a:p>
            <a:pPr lvl="1"/>
            <a:r>
              <a:rPr lang="en-US" dirty="0" smtClean="0"/>
              <a:t>10 million 200x200 </a:t>
            </a:r>
            <a:r>
              <a:rPr lang="en-US" dirty="0"/>
              <a:t>pixel images </a:t>
            </a:r>
            <a:r>
              <a:rPr lang="en-US" dirty="0" smtClean="0"/>
              <a:t>from YouTube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526913" y="6439041"/>
            <a:ext cx="2020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Le et al., ICML 2012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607" y="3399583"/>
            <a:ext cx="6133193" cy="303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790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2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3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4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5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6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7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8" name="Equation" r:id="rId16" imgW="876300" imgH="431800" progId="Equation.3">
                  <p:embed/>
                </p:oleObj>
              </mc:Choice>
              <mc:Fallback>
                <p:oleObj name="Equation" r:id="rId16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2621430" y="6100029"/>
            <a:ext cx="688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Compute derivatives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weights </a:t>
            </a:r>
            <a:r>
              <a:rPr lang="en-US" sz="2000" i="1" dirty="0">
                <a:solidFill>
                  <a:srgbClr val="0000FF"/>
                </a:solidFill>
              </a:rPr>
              <a:t>c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 and </a:t>
            </a:r>
            <a:r>
              <a:rPr lang="en-US" sz="2000" i="1" dirty="0">
                <a:solidFill>
                  <a:srgbClr val="0000FF"/>
                </a:solidFill>
              </a:rPr>
              <a:t>c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/>
          </p:nvPr>
        </p:nvGraphicFramePr>
        <p:xfrm>
          <a:off x="8163671" y="1270000"/>
          <a:ext cx="1208088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9" name="Equation" r:id="rId18" imgW="647700" imgH="431800" progId="Equation.3">
                  <p:embed/>
                </p:oleObj>
              </mc:Choice>
              <mc:Fallback>
                <p:oleObj name="Equation" r:id="rId18" imgW="647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163671" y="1270000"/>
                        <a:ext cx="1208088" cy="80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8166847" y="2182814"/>
          <a:ext cx="1255713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0" name="Equation" r:id="rId20" imgW="673100" imgH="431800" progId="Equation.3">
                  <p:embed/>
                </p:oleObj>
              </mc:Choice>
              <mc:Fallback>
                <p:oleObj name="Equation" r:id="rId20" imgW="673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166847" y="2182814"/>
                        <a:ext cx="1255713" cy="801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8039698" y="1276518"/>
            <a:ext cx="1762272" cy="172241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06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6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7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8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9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0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1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4607105" y="1536631"/>
          <a:ext cx="1501355" cy="780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2" name="Equation" r:id="rId16" imgW="825500" imgH="431800" progId="Equation.3">
                  <p:embed/>
                </p:oleObj>
              </mc:Choice>
              <mc:Fallback>
                <p:oleObj name="Equation" r:id="rId16" imgW="825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607105" y="1536631"/>
                        <a:ext cx="1501355" cy="780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4591426" y="5268450"/>
          <a:ext cx="1661224" cy="813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3" name="Equation" r:id="rId18" imgW="876300" imgH="431800" progId="Equation.3">
                  <p:embed/>
                </p:oleObj>
              </mc:Choice>
              <mc:Fallback>
                <p:oleObj name="Equation" r:id="rId18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591426" y="5268450"/>
                        <a:ext cx="1661224" cy="813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4" name="Equation" r:id="rId20" imgW="876300" imgH="431800" progId="Equation.3">
                  <p:embed/>
                </p:oleObj>
              </mc:Choice>
              <mc:Fallback>
                <p:oleObj name="Equation" r:id="rId20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2621430" y="6100029"/>
            <a:ext cx="688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Propagate derivative to hidden layer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91427" y="1523444"/>
            <a:ext cx="1517033" cy="80890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591426" y="5268449"/>
            <a:ext cx="1661224" cy="80890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rot="120000">
            <a:off x="7010160" y="2535747"/>
            <a:ext cx="764793" cy="235207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21420000" flipV="1">
            <a:off x="6967488" y="4692803"/>
            <a:ext cx="807464" cy="24095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52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4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5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6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7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8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9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4607105" y="1536631"/>
          <a:ext cx="1501355" cy="780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10" name="Equation" r:id="rId16" imgW="825500" imgH="431800" progId="Equation.3">
                  <p:embed/>
                </p:oleObj>
              </mc:Choice>
              <mc:Fallback>
                <p:oleObj name="Equation" r:id="rId16" imgW="825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607105" y="1536631"/>
                        <a:ext cx="1501355" cy="780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4591426" y="5268450"/>
          <a:ext cx="1661224" cy="813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11" name="Equation" r:id="rId18" imgW="876300" imgH="431800" progId="Equation.3">
                  <p:embed/>
                </p:oleObj>
              </mc:Choice>
              <mc:Fallback>
                <p:oleObj name="Equation" r:id="rId18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591426" y="5268450"/>
                        <a:ext cx="1661224" cy="813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12" name="Equation" r:id="rId20" imgW="876300" imgH="431800" progId="Equation.3">
                  <p:embed/>
                </p:oleObj>
              </mc:Choice>
              <mc:Fallback>
                <p:oleObj name="Equation" r:id="rId20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7435998" y="1238439"/>
          <a:ext cx="3154363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13" name="Equation" r:id="rId22" imgW="1752600" imgH="431800" progId="Equation.3">
                  <p:embed/>
                </p:oleObj>
              </mc:Choice>
              <mc:Fallback>
                <p:oleObj name="Equation" r:id="rId22" imgW="1752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435998" y="1238439"/>
                        <a:ext cx="3154363" cy="773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2448982" y="6100029"/>
            <a:ext cx="7196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Compute derivatives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weights </a:t>
            </a:r>
            <a:r>
              <a:rPr lang="en-US" sz="2000" i="1" dirty="0">
                <a:solidFill>
                  <a:srgbClr val="0000FF"/>
                </a:solidFill>
              </a:rPr>
              <a:t>a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, </a:t>
            </a:r>
            <a:r>
              <a:rPr lang="en-US" sz="2000" i="1" dirty="0">
                <a:solidFill>
                  <a:srgbClr val="0000FF"/>
                </a:solidFill>
              </a:rPr>
              <a:t>a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  <a:r>
              <a:rPr lang="en-US" sz="2000" dirty="0">
                <a:solidFill>
                  <a:srgbClr val="0000FF"/>
                </a:solidFill>
              </a:rPr>
              <a:t>, </a:t>
            </a:r>
            <a:r>
              <a:rPr lang="en-US" sz="2000" i="1" dirty="0">
                <a:solidFill>
                  <a:srgbClr val="0000FF"/>
                </a:solidFill>
              </a:rPr>
              <a:t>b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 and </a:t>
            </a:r>
            <a:r>
              <a:rPr lang="en-US" sz="2000" i="1" dirty="0">
                <a:solidFill>
                  <a:srgbClr val="0000FF"/>
                </a:solidFill>
              </a:rPr>
              <a:t>b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406115" y="1210237"/>
            <a:ext cx="3154364" cy="170667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/>
          </p:nvPr>
        </p:nvGraphicFramePr>
        <p:xfrm>
          <a:off x="7458222" y="2086256"/>
          <a:ext cx="3132138" cy="77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14" name="Equation" r:id="rId24" imgW="1739900" imgH="431800" progId="Equation.3">
                  <p:embed/>
                </p:oleObj>
              </mc:Choice>
              <mc:Fallback>
                <p:oleObj name="Equation" r:id="rId24" imgW="17399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7458222" y="2086256"/>
                        <a:ext cx="3132138" cy="773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447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8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9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0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1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2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3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4607105" y="1536631"/>
          <a:ext cx="1501355" cy="780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4" name="Equation" r:id="rId16" imgW="825500" imgH="431800" progId="Equation.3">
                  <p:embed/>
                </p:oleObj>
              </mc:Choice>
              <mc:Fallback>
                <p:oleObj name="Equation" r:id="rId16" imgW="825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607105" y="1536631"/>
                        <a:ext cx="1501355" cy="780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4591426" y="5268450"/>
          <a:ext cx="1661224" cy="813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5" name="Equation" r:id="rId18" imgW="876300" imgH="431800" progId="Equation.3">
                  <p:embed/>
                </p:oleObj>
              </mc:Choice>
              <mc:Fallback>
                <p:oleObj name="Equation" r:id="rId18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591426" y="5268450"/>
                        <a:ext cx="1661224" cy="813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6" name="Equation" r:id="rId20" imgW="876300" imgH="431800" progId="Equation.3">
                  <p:embed/>
                </p:oleObj>
              </mc:Choice>
              <mc:Fallback>
                <p:oleObj name="Equation" r:id="rId20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7430342" y="1238251"/>
          <a:ext cx="1416050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7" name="Equation" r:id="rId22" imgW="787400" imgH="431800" progId="Equation.3">
                  <p:embed/>
                </p:oleObj>
              </mc:Choice>
              <mc:Fallback>
                <p:oleObj name="Equation" r:id="rId22" imgW="7874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430342" y="1238251"/>
                        <a:ext cx="1416050" cy="773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2448982" y="6100029"/>
            <a:ext cx="7196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Compute derivatives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weights </a:t>
            </a:r>
            <a:r>
              <a:rPr lang="en-US" sz="2000" i="1" dirty="0">
                <a:solidFill>
                  <a:srgbClr val="0000FF"/>
                </a:solidFill>
              </a:rPr>
              <a:t>a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, </a:t>
            </a:r>
            <a:r>
              <a:rPr lang="en-US" sz="2000" i="1" dirty="0">
                <a:solidFill>
                  <a:srgbClr val="0000FF"/>
                </a:solidFill>
              </a:rPr>
              <a:t>a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  <a:r>
              <a:rPr lang="en-US" sz="2000" dirty="0">
                <a:solidFill>
                  <a:srgbClr val="0000FF"/>
                </a:solidFill>
              </a:rPr>
              <a:t>, </a:t>
            </a:r>
            <a:r>
              <a:rPr lang="en-US" sz="2000" i="1" dirty="0">
                <a:solidFill>
                  <a:srgbClr val="0000FF"/>
                </a:solidFill>
              </a:rPr>
              <a:t>b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 and </a:t>
            </a:r>
            <a:r>
              <a:rPr lang="en-US" sz="2000" i="1" dirty="0">
                <a:solidFill>
                  <a:srgbClr val="0000FF"/>
                </a:solidFill>
              </a:rPr>
              <a:t>b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406115" y="1210237"/>
            <a:ext cx="3154364" cy="170667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7458636" y="2085976"/>
          <a:ext cx="1417638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8" name="Equation" r:id="rId24" imgW="787400" imgH="431800" progId="Equation.3">
                  <p:embed/>
                </p:oleObj>
              </mc:Choice>
              <mc:Fallback>
                <p:oleObj name="Equation" r:id="rId24" imgW="7874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7458636" y="2085976"/>
                        <a:ext cx="1417638" cy="773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7427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6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7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8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9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60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61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4607105" y="1536631"/>
          <a:ext cx="1501355" cy="780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62" name="Equation" r:id="rId16" imgW="825500" imgH="431800" progId="Equation.3">
                  <p:embed/>
                </p:oleObj>
              </mc:Choice>
              <mc:Fallback>
                <p:oleObj name="Equation" r:id="rId16" imgW="825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607105" y="1536631"/>
                        <a:ext cx="1501355" cy="780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4591426" y="5268450"/>
          <a:ext cx="1661224" cy="813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63" name="Equation" r:id="rId18" imgW="876300" imgH="431800" progId="Equation.3">
                  <p:embed/>
                </p:oleObj>
              </mc:Choice>
              <mc:Fallback>
                <p:oleObj name="Equation" r:id="rId18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591426" y="5268450"/>
                        <a:ext cx="1661224" cy="813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7763899" y="1269200"/>
          <a:ext cx="1043147" cy="801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64" name="Equation" r:id="rId20" imgW="558800" imgH="431800" progId="Equation.3">
                  <p:embed/>
                </p:oleObj>
              </mc:Choice>
              <mc:Fallback>
                <p:oleObj name="Equation" r:id="rId20" imgW="5588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763899" y="1269200"/>
                        <a:ext cx="1043147" cy="801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/>
          </p:nvPr>
        </p:nvGraphicFramePr>
        <p:xfrm>
          <a:off x="9281459" y="1276518"/>
          <a:ext cx="1114669" cy="801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65" name="Equation" r:id="rId22" imgW="596900" imgH="431800" progId="Equation.3">
                  <p:embed/>
                </p:oleObj>
              </mc:Choice>
              <mc:Fallback>
                <p:oleObj name="Equation" r:id="rId22" imgW="5969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9281459" y="1276518"/>
                        <a:ext cx="1114669" cy="801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66" name="Equation" r:id="rId24" imgW="876300" imgH="431800" progId="Equation.3">
                  <p:embed/>
                </p:oleObj>
              </mc:Choice>
              <mc:Fallback>
                <p:oleObj name="Equation" r:id="rId24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7763898" y="2210497"/>
          <a:ext cx="1097294" cy="773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67" name="Equation" r:id="rId26" imgW="609600" imgH="431800" progId="Equation.3">
                  <p:embed/>
                </p:oleObj>
              </mc:Choice>
              <mc:Fallback>
                <p:oleObj name="Equation" r:id="rId26" imgW="609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7763898" y="2210497"/>
                        <a:ext cx="1097294" cy="773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9281459" y="2210497"/>
          <a:ext cx="1075165" cy="773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68" name="Equation" r:id="rId28" imgW="596900" imgH="431800" progId="Equation.3">
                  <p:embed/>
                </p:oleObj>
              </mc:Choice>
              <mc:Fallback>
                <p:oleObj name="Equation" r:id="rId28" imgW="5969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9281459" y="2210497"/>
                        <a:ext cx="1075165" cy="773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/>
          <p:cNvSpPr/>
          <p:nvPr/>
        </p:nvSpPr>
        <p:spPr>
          <a:xfrm>
            <a:off x="7739117" y="1269200"/>
            <a:ext cx="2657011" cy="1722416"/>
          </a:xfrm>
          <a:prstGeom prst="rect">
            <a:avLst/>
          </a:prstGeom>
          <a:noFill/>
          <a:ln w="57150" cmpd="sng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10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 Graphs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98680"/>
            <a:ext cx="9144000" cy="53426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46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98796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Repeated Sub-expressions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01959"/>
            <a:ext cx="9144000" cy="51995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46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39838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 on Computation Graph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3209925" y="2371726"/>
          <a:ext cx="5873750" cy="281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6" name="Equation" r:id="rId4" imgW="2667000" imgH="1282700" progId="Equation.3">
                  <p:embed/>
                </p:oleObj>
              </mc:Choice>
              <mc:Fallback>
                <p:oleObj name="Equation" r:id="rId4" imgW="2667000" imgH="1282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09925" y="2371726"/>
                        <a:ext cx="5873750" cy="281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6332832" y="4624662"/>
            <a:ext cx="192344" cy="65478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332832" y="5208017"/>
            <a:ext cx="1818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Parents of </a:t>
            </a:r>
            <a:r>
              <a:rPr lang="en-US" sz="2400" i="1" dirty="0" err="1">
                <a:solidFill>
                  <a:srgbClr val="0000FF"/>
                </a:solidFill>
                <a:latin typeface="Times New Roman"/>
                <a:cs typeface="Times New Roman"/>
              </a:rPr>
              <a:t>u</a:t>
            </a:r>
            <a:r>
              <a:rPr lang="en-US" sz="2400" i="1" baseline="30000" dirty="0" err="1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endParaRPr lang="en-US" sz="2400" i="1" baseline="300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72649" y="1659310"/>
            <a:ext cx="3386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Maintain grad table</a:t>
            </a:r>
            <a:endParaRPr lang="en-US" sz="2400" i="1" baseline="300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183986" y="1912950"/>
            <a:ext cx="588662" cy="52780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41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Symbol-to-symbol Differentiation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/>
            <a:r>
              <a:rPr lang="en-US" dirty="0">
                <a:solidFill>
                  <a:srgbClr val="0000FF"/>
                </a:solidFill>
              </a:rPr>
              <a:t>Derivatives as computation graphs</a:t>
            </a:r>
          </a:p>
          <a:p>
            <a:pPr lvl="1"/>
            <a:r>
              <a:rPr lang="en-US" dirty="0" smtClean="0"/>
              <a:t>Same language for both forward and back-propagation</a:t>
            </a:r>
          </a:p>
          <a:p>
            <a:r>
              <a:rPr lang="en-US" dirty="0" smtClean="0"/>
              <a:t>During execution, replace symbolic inputs with numeric value</a:t>
            </a:r>
          </a:p>
          <a:p>
            <a:r>
              <a:rPr lang="en-US" dirty="0" smtClean="0"/>
              <a:t>Used by </a:t>
            </a:r>
            <a:r>
              <a:rPr lang="en-US" dirty="0" err="1" smtClean="0">
                <a:solidFill>
                  <a:srgbClr val="0000FF"/>
                </a:solidFill>
              </a:rPr>
              <a:t>Theano</a:t>
            </a:r>
            <a:r>
              <a:rPr lang="en-US" dirty="0" smtClean="0"/>
              <a:t> and </a:t>
            </a:r>
            <a:r>
              <a:rPr lang="en-US" dirty="0" err="1" smtClean="0">
                <a:solidFill>
                  <a:srgbClr val="0000FF"/>
                </a:solidFill>
              </a:rPr>
              <a:t>TensorFlow</a:t>
            </a:r>
            <a:endParaRPr lang="en-US" dirty="0" smtClean="0">
              <a:solidFill>
                <a:srgbClr val="0000FF"/>
              </a:solidFill>
            </a:endParaRPr>
          </a:p>
          <a:p>
            <a:r>
              <a:rPr lang="en-US" dirty="0" smtClean="0"/>
              <a:t>Symbol-to-number differentiation: e.g. Torch and </a:t>
            </a:r>
            <a:r>
              <a:rPr lang="en-US" dirty="0" err="1" smtClean="0"/>
              <a:t>Caffe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16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Symbol-to-symbol Differentiation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608" y="1417638"/>
            <a:ext cx="7678193" cy="496444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281334" y="1947334"/>
            <a:ext cx="2427111" cy="5644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46035" y="6370008"/>
            <a:ext cx="2503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et al.  2017)</a:t>
            </a:r>
          </a:p>
        </p:txBody>
      </p:sp>
    </p:spTree>
    <p:extLst>
      <p:ext uri="{BB962C8B-B14F-4D97-AF65-F5344CB8AC3E}">
        <p14:creationId xmlns:p14="http://schemas.microsoft.com/office/powerpoint/2010/main" val="78482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Historical Trends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922" y="1950642"/>
            <a:ext cx="8966200" cy="4394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526912" y="6439041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2016)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28385" y="3833294"/>
            <a:ext cx="2372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Perceptron</a:t>
            </a:r>
            <a:endParaRPr lang="en-US" b="1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854538" y="4294958"/>
            <a:ext cx="191685" cy="6164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97640" y="3186962"/>
            <a:ext cx="23721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Distributed</a:t>
            </a:r>
          </a:p>
          <a:p>
            <a:pPr algn="ctr"/>
            <a:r>
              <a:rPr lang="en-US" sz="2400" b="1" dirty="0"/>
              <a:t>Representation</a:t>
            </a:r>
            <a:endParaRPr lang="en-US" b="1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762418" y="4064126"/>
            <a:ext cx="191685" cy="8472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838692" y="3660875"/>
            <a:ext cx="2372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Backprop</a:t>
            </a:r>
            <a:endParaRPr lang="en-US" b="1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8049944" y="4122540"/>
            <a:ext cx="476969" cy="7888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565849" y="2277844"/>
            <a:ext cx="2372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LSTM</a:t>
            </a:r>
            <a:endParaRPr lang="en-US" b="1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9259960" y="2587473"/>
            <a:ext cx="195031" cy="249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270505" y="4449742"/>
            <a:ext cx="1980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ADALINE</a:t>
            </a:r>
            <a:endParaRPr lang="en-US" b="1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5270505" y="4911407"/>
            <a:ext cx="335450" cy="3833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03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Feed-forward Nets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10984"/>
            <a:ext cx="8681152" cy="523957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055555" y="5531556"/>
            <a:ext cx="2427111" cy="5644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7135315" y="5080290"/>
            <a:ext cx="3467427" cy="1636831"/>
          </a:xfrm>
          <a:prstGeom prst="wedgeRoundRectCallout">
            <a:avLst>
              <a:gd name="adj1" fmla="val -45432"/>
              <a:gd name="adj2" fmla="val -72727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Computational cost for forward/back prop: </a:t>
            </a:r>
            <a:r>
              <a:rPr lang="en-US" dirty="0">
                <a:solidFill>
                  <a:srgbClr val="FF0000"/>
                </a:solidFill>
              </a:rPr>
              <a:t>O(#</a:t>
            </a:r>
            <a:r>
              <a:rPr lang="en-US" dirty="0" err="1">
                <a:solidFill>
                  <a:srgbClr val="FF0000"/>
                </a:solidFill>
              </a:rPr>
              <a:t>num</a:t>
            </a:r>
            <a:r>
              <a:rPr lang="en-US" dirty="0">
                <a:solidFill>
                  <a:srgbClr val="FF0000"/>
                </a:solidFill>
              </a:rPr>
              <a:t>-weights)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Memory cost: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O(#</a:t>
            </a:r>
            <a:r>
              <a:rPr lang="en-US" dirty="0" err="1">
                <a:solidFill>
                  <a:srgbClr val="FF0000"/>
                </a:solidFill>
              </a:rPr>
              <a:t>num</a:t>
            </a:r>
            <a:r>
              <a:rPr lang="en-US" dirty="0">
                <a:solidFill>
                  <a:srgbClr val="FF0000"/>
                </a:solidFill>
              </a:rPr>
              <a:t>-layers  x  </a:t>
            </a:r>
            <a:r>
              <a:rPr lang="en-US" dirty="0" err="1">
                <a:solidFill>
                  <a:srgbClr val="FF0000"/>
                </a:solidFill>
              </a:rPr>
              <a:t>minibatch</a:t>
            </a:r>
            <a:r>
              <a:rPr lang="en-US" dirty="0">
                <a:solidFill>
                  <a:srgbClr val="FF0000"/>
                </a:solidFill>
              </a:rPr>
              <a:t>-size)</a:t>
            </a:r>
          </a:p>
        </p:txBody>
      </p:sp>
      <p:sp>
        <p:nvSpPr>
          <p:cNvPr id="6" name="Rectangle 5"/>
          <p:cNvSpPr/>
          <p:nvPr/>
        </p:nvSpPr>
        <p:spPr>
          <a:xfrm>
            <a:off x="1746035" y="6370008"/>
            <a:ext cx="2503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et al.  2017)</a:t>
            </a:r>
          </a:p>
        </p:txBody>
      </p:sp>
    </p:spTree>
    <p:extLst>
      <p:ext uri="{BB962C8B-B14F-4D97-AF65-F5344CB8AC3E}">
        <p14:creationId xmlns:p14="http://schemas.microsoft.com/office/powerpoint/2010/main" val="69188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Notebook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/cs109/2018-ComputeFest/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425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is </a:t>
            </a:r>
            <a:r>
              <a:rPr lang="en-US" dirty="0" err="1" smtClean="0"/>
              <a:t>Theano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open source Python </a:t>
            </a:r>
            <a:r>
              <a:rPr lang="en-US" dirty="0"/>
              <a:t>library for fast numerical computation </a:t>
            </a:r>
            <a:r>
              <a:rPr lang="en-US" dirty="0" smtClean="0"/>
              <a:t>(CPU or GPU). A key </a:t>
            </a:r>
            <a:r>
              <a:rPr lang="en-US" dirty="0"/>
              <a:t>foundational library for deep </a:t>
            </a:r>
            <a:r>
              <a:rPr lang="en-US" dirty="0" smtClean="0"/>
              <a:t>learning models. </a:t>
            </a:r>
          </a:p>
          <a:p>
            <a:r>
              <a:rPr lang="en-US" dirty="0" smtClean="0"/>
              <a:t>It was </a:t>
            </a:r>
            <a:r>
              <a:rPr lang="en-US" dirty="0"/>
              <a:t>developed by the </a:t>
            </a:r>
            <a:r>
              <a:rPr lang="en-US" dirty="0" smtClean="0"/>
              <a:t>LISA (now </a:t>
            </a:r>
            <a:r>
              <a:rPr lang="en-US" dirty="0"/>
              <a:t>MILA1) group at the University of Montreal, Quebec</a:t>
            </a:r>
          </a:p>
          <a:p>
            <a:endParaRPr lang="en-US" dirty="0" smtClean="0"/>
          </a:p>
          <a:p>
            <a:r>
              <a:rPr lang="en-US" dirty="0"/>
              <a:t> </a:t>
            </a:r>
            <a:r>
              <a:rPr lang="en-US" dirty="0" err="1"/>
              <a:t>sudo</a:t>
            </a:r>
            <a:r>
              <a:rPr lang="en-US" dirty="0"/>
              <a:t> pip install </a:t>
            </a:r>
            <a:r>
              <a:rPr lang="en-US" dirty="0" err="1"/>
              <a:t>Theano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714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E100"/>
                </a:solidFill>
                <a:latin typeface="Arial" charset="0"/>
              </a:rPr>
              <a:t># Example of </a:t>
            </a:r>
            <a:r>
              <a:rPr lang="en-US" dirty="0" err="1">
                <a:solidFill>
                  <a:srgbClr val="00E100"/>
                </a:solidFill>
                <a:latin typeface="Arial" charset="0"/>
              </a:rPr>
              <a:t>Theano</a:t>
            </a:r>
            <a:r>
              <a:rPr lang="en-US" dirty="0">
                <a:solidFill>
                  <a:srgbClr val="00E100"/>
                </a:solidFill>
                <a:latin typeface="Arial" charset="0"/>
              </a:rPr>
              <a:t> library</a:t>
            </a:r>
            <a:br>
              <a:rPr lang="en-US" dirty="0">
                <a:solidFill>
                  <a:srgbClr val="00E100"/>
                </a:solidFill>
                <a:latin typeface="Arial" charset="0"/>
              </a:rPr>
            </a:br>
            <a:r>
              <a:rPr lang="en-US" dirty="0">
                <a:solidFill>
                  <a:srgbClr val="0000FF"/>
                </a:solidFill>
                <a:latin typeface="Arial" charset="0"/>
              </a:rPr>
              <a:t>import 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charset="0"/>
              </a:rPr>
              <a:t>theano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Arial" charset="0"/>
              </a:rPr>
            </a:br>
            <a:r>
              <a:rPr lang="en-US" dirty="0">
                <a:solidFill>
                  <a:srgbClr val="0000FF"/>
                </a:solidFill>
                <a:latin typeface="Arial" charset="0"/>
              </a:rPr>
              <a:t>from 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charset="0"/>
              </a:rPr>
              <a:t>theano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Arial" charset="0"/>
              </a:rPr>
              <a:t>import 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 tensor</a:t>
            </a:r>
            <a:br>
              <a:rPr lang="en-US" dirty="0">
                <a:solidFill>
                  <a:srgbClr val="000000"/>
                </a:solidFill>
                <a:latin typeface="Arial" charset="0"/>
              </a:rPr>
            </a:br>
            <a:r>
              <a:rPr lang="en-US" dirty="0">
                <a:solidFill>
                  <a:srgbClr val="00E100"/>
                </a:solidFill>
                <a:latin typeface="Arial" charset="0"/>
              </a:rPr>
              <a:t># declare two symbolic floating-point scalars</a:t>
            </a:r>
            <a:br>
              <a:rPr lang="en-US" dirty="0">
                <a:solidFill>
                  <a:srgbClr val="00E100"/>
                </a:solidFill>
                <a:latin typeface="Arial" charset="0"/>
              </a:rPr>
            </a:br>
            <a:r>
              <a:rPr lang="en-US" dirty="0">
                <a:solidFill>
                  <a:srgbClr val="000000"/>
                </a:solidFill>
                <a:latin typeface="Arial" charset="0"/>
              </a:rPr>
              <a:t>a = </a:t>
            </a:r>
            <a:r>
              <a:rPr lang="en-US" dirty="0" err="1">
                <a:solidFill>
                  <a:srgbClr val="000000"/>
                </a:solidFill>
                <a:latin typeface="Arial" charset="0"/>
              </a:rPr>
              <a:t>tensor.dscalar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()</a:t>
            </a:r>
            <a:br>
              <a:rPr lang="en-US" dirty="0">
                <a:solidFill>
                  <a:srgbClr val="000000"/>
                </a:solidFill>
                <a:latin typeface="Arial" charset="0"/>
              </a:rPr>
            </a:br>
            <a:r>
              <a:rPr lang="en-US" dirty="0">
                <a:solidFill>
                  <a:srgbClr val="000000"/>
                </a:solidFill>
                <a:latin typeface="Arial" charset="0"/>
              </a:rPr>
              <a:t>b = </a:t>
            </a:r>
            <a:r>
              <a:rPr lang="en-US" dirty="0" err="1">
                <a:solidFill>
                  <a:srgbClr val="000000"/>
                </a:solidFill>
                <a:latin typeface="Arial" charset="0"/>
              </a:rPr>
              <a:t>tensor.dscalar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()</a:t>
            </a:r>
            <a:endParaRPr lang="en-US" dirty="0">
              <a:solidFill>
                <a:srgbClr val="000000"/>
              </a:solidFill>
              <a:latin typeface="Calibri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7400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TensorFlow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7400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Keras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u="none" strike="noStrike" baseline="0" dirty="0" smtClean="0">
                <a:latin typeface=""/>
              </a:rPr>
              <a:t> </a:t>
            </a:r>
            <a:r>
              <a:rPr lang="en-US" b="0" i="0" u="none" strike="noStrike" baseline="0" dirty="0" err="1" smtClean="0">
                <a:latin typeface=""/>
              </a:rPr>
              <a:t>sudo</a:t>
            </a:r>
            <a:r>
              <a:rPr lang="en-US" b="0" i="0" u="none" strike="noStrike" baseline="0" dirty="0" smtClean="0">
                <a:latin typeface=""/>
              </a:rPr>
              <a:t> pip install </a:t>
            </a:r>
            <a:r>
              <a:rPr lang="en-US" b="0" i="0" u="none" strike="noStrike" baseline="0" dirty="0" err="1" smtClean="0">
                <a:latin typeface=""/>
              </a:rPr>
              <a:t>keras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95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Historical Trends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677287"/>
            <a:ext cx="9144000" cy="429549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256955" y="6439040"/>
            <a:ext cx="2686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beamandrew.github.io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</a:t>
            </a:r>
          </a:p>
        </p:txBody>
      </p:sp>
      <p:sp>
        <p:nvSpPr>
          <p:cNvPr id="5" name="Oval 4"/>
          <p:cNvSpPr/>
          <p:nvPr/>
        </p:nvSpPr>
        <p:spPr>
          <a:xfrm>
            <a:off x="7740317" y="1818106"/>
            <a:ext cx="989263" cy="708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62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Historical Trends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425700"/>
            <a:ext cx="9144000" cy="27546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81200" y="167640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ArXiv</a:t>
            </a:r>
            <a:r>
              <a:rPr lang="en-US" sz="2800" dirty="0"/>
              <a:t> papers on deep learning: 2012-2017</a:t>
            </a:r>
          </a:p>
        </p:txBody>
      </p:sp>
    </p:spTree>
    <p:extLst>
      <p:ext uri="{BB962C8B-B14F-4D97-AF65-F5344CB8AC3E}">
        <p14:creationId xmlns:p14="http://schemas.microsoft.com/office/powerpoint/2010/main" val="67317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1193</Words>
  <Application>Microsoft Macintosh PowerPoint</Application>
  <PresentationFormat>Widescreen</PresentationFormat>
  <Paragraphs>317</Paragraphs>
  <Slides>75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2" baseType="lpstr">
      <vt:lpstr>Calibri</vt:lpstr>
      <vt:lpstr>Calibri Light</vt:lpstr>
      <vt:lpstr>Times</vt:lpstr>
      <vt:lpstr>Times New Roman</vt:lpstr>
      <vt:lpstr>Arial</vt:lpstr>
      <vt:lpstr>Office Theme</vt:lpstr>
      <vt:lpstr>Equation</vt:lpstr>
      <vt:lpstr>Compute Fest 2018</vt:lpstr>
      <vt:lpstr>Outline</vt:lpstr>
      <vt:lpstr>AlphaZero (2017)</vt:lpstr>
      <vt:lpstr>AlphaGo (2015)</vt:lpstr>
      <vt:lpstr>iOS Speech Synthesis (2016-)</vt:lpstr>
      <vt:lpstr>Google Brain (2012) </vt:lpstr>
      <vt:lpstr>Historical Trends</vt:lpstr>
      <vt:lpstr>Historical Trends</vt:lpstr>
      <vt:lpstr>Historical Trends</vt:lpstr>
      <vt:lpstr>Deep Learning vs Classical ML</vt:lpstr>
      <vt:lpstr>Representation Matters</vt:lpstr>
      <vt:lpstr>Learning Multiple Components</vt:lpstr>
      <vt:lpstr>Depth = Repeated Compositions</vt:lpstr>
      <vt:lpstr>How to measure depth?</vt:lpstr>
      <vt:lpstr>Is deep learning inspired by the brain?</vt:lpstr>
      <vt:lpstr>Is deep learning inspired by the brain?</vt:lpstr>
      <vt:lpstr>Why is deep learning so popular now?</vt:lpstr>
      <vt:lpstr>Increasing Accuracy</vt:lpstr>
      <vt:lpstr>What changed?</vt:lpstr>
      <vt:lpstr>What changed?</vt:lpstr>
      <vt:lpstr>What changed?</vt:lpstr>
      <vt:lpstr>What changed?</vt:lpstr>
      <vt:lpstr>What changed? </vt:lpstr>
      <vt:lpstr>What changed?</vt:lpstr>
      <vt:lpstr>What changed?</vt:lpstr>
      <vt:lpstr>Beyond Linear Models</vt:lpstr>
      <vt:lpstr>Traditional ML</vt:lpstr>
      <vt:lpstr>Deep Learning</vt:lpstr>
      <vt:lpstr>SVM vs. Neural Networks</vt:lpstr>
      <vt:lpstr>Example: Learning XOR</vt:lpstr>
      <vt:lpstr>Example: Learning XOR</vt:lpstr>
      <vt:lpstr>Design Choices</vt:lpstr>
      <vt:lpstr>Cost Function</vt:lpstr>
      <vt:lpstr>Cost Function</vt:lpstr>
      <vt:lpstr>Cost Function</vt:lpstr>
      <vt:lpstr>Design Choices</vt:lpstr>
      <vt:lpstr>Output Units</vt:lpstr>
      <vt:lpstr>Softmax Output</vt:lpstr>
      <vt:lpstr>Mixture Density Output</vt:lpstr>
      <vt:lpstr>Design Choices</vt:lpstr>
      <vt:lpstr>Hidden Units</vt:lpstr>
      <vt:lpstr>ReLU</vt:lpstr>
      <vt:lpstr>Generalized ReLU</vt:lpstr>
      <vt:lpstr>Maxout </vt:lpstr>
      <vt:lpstr>Design Choices</vt:lpstr>
      <vt:lpstr>Universal Approximation Theorem</vt:lpstr>
      <vt:lpstr>Exponential Gain with Depth</vt:lpstr>
      <vt:lpstr>Exponential Gain with Depth</vt:lpstr>
      <vt:lpstr>Better Generalization with Depth</vt:lpstr>
      <vt:lpstr>Large, Shallow Nets Overfit More</vt:lpstr>
      <vt:lpstr>Design Choices</vt:lpstr>
      <vt:lpstr>Gradient-based Optimizer (e.g. stochastic gradient descent)</vt:lpstr>
      <vt:lpstr>Backpropagation</vt:lpstr>
      <vt:lpstr>Backprop: Arithmetic</vt:lpstr>
      <vt:lpstr>Backprop: Overview  </vt:lpstr>
      <vt:lpstr>Backprop: Example</vt:lpstr>
      <vt:lpstr>Backprop: Example</vt:lpstr>
      <vt:lpstr>Backprop: Example</vt:lpstr>
      <vt:lpstr>Backprop: Example</vt:lpstr>
      <vt:lpstr>Backprop: Example</vt:lpstr>
      <vt:lpstr>Backprop: Example</vt:lpstr>
      <vt:lpstr>Backprop: Example</vt:lpstr>
      <vt:lpstr>Backprop: Example</vt:lpstr>
      <vt:lpstr>Backprop: Example</vt:lpstr>
      <vt:lpstr>Computation Graphs</vt:lpstr>
      <vt:lpstr>Repeated Sub-expressions</vt:lpstr>
      <vt:lpstr>Backprop on Computation Graph</vt:lpstr>
      <vt:lpstr>Symbol-to-symbol Differentiation</vt:lpstr>
      <vt:lpstr>Symbol-to-symbol Differentiation</vt:lpstr>
      <vt:lpstr>Training Feed-forward Nets</vt:lpstr>
      <vt:lpstr>Notebook </vt:lpstr>
      <vt:lpstr>What is Theano?</vt:lpstr>
      <vt:lpstr>PowerPoint Presentation</vt:lpstr>
      <vt:lpstr>TensorFlow</vt:lpstr>
      <vt:lpstr>Keras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ComputeFest 2018</dc:title>
  <dc:creator>Microsoft Office User</dc:creator>
  <cp:lastModifiedBy>Microsoft Office User</cp:lastModifiedBy>
  <cp:revision>8</cp:revision>
  <dcterms:created xsi:type="dcterms:W3CDTF">2018-01-19T02:26:45Z</dcterms:created>
  <dcterms:modified xsi:type="dcterms:W3CDTF">2018-01-19T11:25:13Z</dcterms:modified>
</cp:coreProperties>
</file>